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72" r:id="rId6"/>
    <p:sldId id="273" r:id="rId7"/>
    <p:sldId id="274" r:id="rId8"/>
    <p:sldId id="275" r:id="rId9"/>
    <p:sldId id="276" r:id="rId10"/>
    <p:sldId id="277" r:id="rId11"/>
    <p:sldId id="278" r:id="rId12"/>
    <p:sldId id="279" r:id="rId13"/>
    <p:sldId id="257" r:id="rId14"/>
    <p:sldId id="258" r:id="rId15"/>
    <p:sldId id="280" r:id="rId16"/>
    <p:sldId id="281"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315"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29144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4187198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1905158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361915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334981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275262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301460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63578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362103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344482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CB8ECEB-F43D-4254-808E-DF66A7FCDB1F}" type="datetimeFigureOut">
              <a:rPr lang="es-AR" smtClean="0"/>
              <a:t>12/11/2016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C7991BD-1773-4EFB-9B67-FA04B196E215}" type="slidenum">
              <a:rPr lang="es-AR" smtClean="0"/>
              <a:t>‹Nº›</a:t>
            </a:fld>
            <a:endParaRPr lang="es-AR"/>
          </a:p>
        </p:txBody>
      </p:sp>
    </p:spTree>
    <p:extLst>
      <p:ext uri="{BB962C8B-B14F-4D97-AF65-F5344CB8AC3E}">
        <p14:creationId xmlns:p14="http://schemas.microsoft.com/office/powerpoint/2010/main" val="347339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8ECEB-F43D-4254-808E-DF66A7FCDB1F}" type="datetimeFigureOut">
              <a:rPr lang="es-AR" smtClean="0"/>
              <a:t>12/11/2016</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991BD-1773-4EFB-9B67-FA04B196E215}" type="slidenum">
              <a:rPr lang="es-AR" smtClean="0"/>
              <a:t>‹Nº›</a:t>
            </a:fld>
            <a:endParaRPr lang="es-AR"/>
          </a:p>
        </p:txBody>
      </p:sp>
    </p:spTree>
    <p:extLst>
      <p:ext uri="{BB962C8B-B14F-4D97-AF65-F5344CB8AC3E}">
        <p14:creationId xmlns:p14="http://schemas.microsoft.com/office/powerpoint/2010/main" val="3930674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a:t>Legislación uso de sustancias psicoactivas</a:t>
            </a:r>
          </a:p>
        </p:txBody>
      </p:sp>
      <p:sp>
        <p:nvSpPr>
          <p:cNvPr id="3" name="2 Subtítulo"/>
          <p:cNvSpPr>
            <a:spLocks noGrp="1"/>
          </p:cNvSpPr>
          <p:nvPr>
            <p:ph type="subTitle" idx="1"/>
          </p:nvPr>
        </p:nvSpPr>
        <p:spPr/>
        <p:txBody>
          <a:bodyPr/>
          <a:lstStyle/>
          <a:p>
            <a:r>
              <a:rPr lang="es-AR" dirty="0"/>
              <a:t>Leonardo Ghioldi</a:t>
            </a:r>
          </a:p>
          <a:p>
            <a:endParaRPr lang="es-AR" dirty="0"/>
          </a:p>
        </p:txBody>
      </p:sp>
    </p:spTree>
    <p:extLst>
      <p:ext uri="{BB962C8B-B14F-4D97-AF65-F5344CB8AC3E}">
        <p14:creationId xmlns:p14="http://schemas.microsoft.com/office/powerpoint/2010/main" val="3483264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r>
              <a:rPr lang="es-AR" dirty="0"/>
              <a:t>Que, entonces, entre las acciones que ofenden el orden, la moral y la salud pública se encuentra sin duda la tenencia de estupefacientes para uso personal, porque al tratarse de una figura de peligro abstracto está ínsita la trascendencia a terceros, pues detrás del tenedor está el pasador o traficante "hormiga", y el verdadero traficante.</a:t>
            </a:r>
          </a:p>
          <a:p>
            <a:r>
              <a:rPr lang="es-AR" b="1" dirty="0"/>
              <a:t>Fallo Ernesto </a:t>
            </a:r>
            <a:r>
              <a:rPr lang="es-AR" b="1" dirty="0" err="1"/>
              <a:t>A.Montalvo</a:t>
            </a:r>
            <a:br>
              <a:rPr lang="es-AR" dirty="0"/>
            </a:br>
            <a:r>
              <a:rPr lang="es-AR" dirty="0"/>
              <a:t>11 de diciembre de 1990</a:t>
            </a:r>
          </a:p>
          <a:p>
            <a:endParaRPr lang="es-ES" dirty="0"/>
          </a:p>
        </p:txBody>
      </p:sp>
    </p:spTree>
    <p:extLst>
      <p:ext uri="{BB962C8B-B14F-4D97-AF65-F5344CB8AC3E}">
        <p14:creationId xmlns:p14="http://schemas.microsoft.com/office/powerpoint/2010/main" val="371375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AR" dirty="0"/>
              <a:t>(sigue)Si no fuera así, la sociedad toda y la juventud en particular, podría creer que consumir estupefacientes no es conducta </a:t>
            </a:r>
            <a:r>
              <a:rPr lang="es-AR" dirty="0" err="1"/>
              <a:t>disvaliosa</a:t>
            </a:r>
            <a:r>
              <a:rPr lang="es-AR" dirty="0"/>
              <a:t> y que al Estado no le interesa que los miembros de la comunidad se destruyan a sí mismos y a los demás.</a:t>
            </a:r>
            <a:endParaRPr lang="es-ES" dirty="0"/>
          </a:p>
        </p:txBody>
      </p:sp>
    </p:spTree>
    <p:extLst>
      <p:ext uri="{BB962C8B-B14F-4D97-AF65-F5344CB8AC3E}">
        <p14:creationId xmlns:p14="http://schemas.microsoft.com/office/powerpoint/2010/main" val="4224594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60648"/>
            <a:ext cx="8229600" cy="6192688"/>
          </a:xfrm>
        </p:spPr>
        <p:txBody>
          <a:bodyPr>
            <a:normAutofit fontScale="77500" lnSpcReduction="20000"/>
          </a:bodyPr>
          <a:lstStyle/>
          <a:p>
            <a:r>
              <a:rPr lang="es-AR" b="1" dirty="0"/>
              <a:t>La tenencia para uso propio es tenencia lisa y llana</a:t>
            </a:r>
            <a:r>
              <a:rPr lang="es-AR" dirty="0"/>
              <a:t>. Se trata de tenencia para drogarse, y no podemos quedar impasibles ante ese hecho. </a:t>
            </a:r>
            <a:r>
              <a:rPr lang="es-AR" b="1" dirty="0"/>
              <a:t>No le podemos decir a ese individuo que se siga drogando, que a la ley no le importa</a:t>
            </a:r>
            <a:r>
              <a:rPr lang="es-AR" dirty="0"/>
              <a:t>, porque no lo entiende" (Diario de Sesiones del 22/2/89, p. 7746); </a:t>
            </a:r>
            <a:r>
              <a:rPr lang="es-AR" b="1" dirty="0"/>
              <a:t>"son tremendas las consecuencias de esta plaga tanto en lo que se refiere a la práctica aniquilación del individuo como a su gravitación en la moral y economía de los pueblos, traducidas en la delincuencia común y subversiva,</a:t>
            </a:r>
            <a:r>
              <a:rPr lang="es-AR" dirty="0"/>
              <a:t> la incapacidad para realizaciones que requieren una fuerte voluntad de superación y la destrucción de la familia, que es la base fundamental de nuestra civilización... </a:t>
            </a:r>
            <a:r>
              <a:rPr lang="es-AR" b="1" dirty="0"/>
              <a:t>Hay quienes piensan que somos libres de envenenarnos como nos place y que por consiguiente todo esfuerzo que haga la sociedad para impedir a un toxicómano que se entregue a su vicio constituye un atentado contra la libertad individual</a:t>
            </a:r>
            <a:r>
              <a:rPr lang="es-AR" dirty="0"/>
              <a:t>. Se trata de una idea insostenible en una sociedad moderna, pues el toxicómano no sólo se destruye a sí mismo sino que al hacerlo así causa perjuicio a quienes lo rodean" (Diario de Sesiones del 8/3/89, p. 7781</a:t>
            </a:r>
            <a:endParaRPr lang="es-ES" dirty="0"/>
          </a:p>
        </p:txBody>
      </p:sp>
    </p:spTree>
    <p:extLst>
      <p:ext uri="{BB962C8B-B14F-4D97-AF65-F5344CB8AC3E}">
        <p14:creationId xmlns:p14="http://schemas.microsoft.com/office/powerpoint/2010/main" val="365484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Ley 26657</a:t>
            </a:r>
          </a:p>
        </p:txBody>
      </p:sp>
      <p:sp>
        <p:nvSpPr>
          <p:cNvPr id="3" name="2 Marcador de contenido"/>
          <p:cNvSpPr>
            <a:spLocks noGrp="1"/>
          </p:cNvSpPr>
          <p:nvPr>
            <p:ph idx="1"/>
          </p:nvPr>
        </p:nvSpPr>
        <p:spPr/>
        <p:txBody>
          <a:bodyPr/>
          <a:lstStyle/>
          <a:p>
            <a:r>
              <a:rPr lang="es-AR" dirty="0"/>
              <a:t>ARTICULO 4° — Las adicciones deben ser abordadas como parte integrante de las políticas de salud mental. Las personas con uso problemático de drogas, legales e ilegales, tienen todos los derechos y garantías que se establecen en la presente ley en su relación con los servicios de salud.</a:t>
            </a:r>
          </a:p>
        </p:txBody>
      </p:sp>
    </p:spTree>
    <p:extLst>
      <p:ext uri="{BB962C8B-B14F-4D97-AF65-F5344CB8AC3E}">
        <p14:creationId xmlns:p14="http://schemas.microsoft.com/office/powerpoint/2010/main" val="1082508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85000" lnSpcReduction="20000"/>
          </a:bodyPr>
          <a:lstStyle/>
          <a:p>
            <a:r>
              <a:rPr lang="es-AR" dirty="0"/>
              <a:t>ARTICULO 5° — La existencia de diagnóstico en el campo de la salud mental no autoriza en ningún caso a presumir riesgo de daño o incapacidad, lo que sólo puede deducirse a partir de una evaluación interdisciplinaria de cada situación particular en un momento determinado. </a:t>
            </a:r>
          </a:p>
          <a:p>
            <a:r>
              <a:rPr lang="es-AR" dirty="0"/>
              <a:t>Decreto 603/13 Reglamentación</a:t>
            </a:r>
          </a:p>
          <a:p>
            <a:r>
              <a:rPr lang="es-AR" dirty="0"/>
              <a:t>ARTICULO 11</a:t>
            </a:r>
            <a:br>
              <a:rPr lang="es-AR" dirty="0"/>
            </a:br>
            <a:r>
              <a:rPr lang="es-AR" dirty="0"/>
              <a:t>Los dispositivos terapéuticos que incluyan alojamiento no deberán ser utilizados para personas con problemática exclusiva de vivienda.</a:t>
            </a:r>
            <a:br>
              <a:rPr lang="es-AR" dirty="0"/>
            </a:br>
            <a:br>
              <a:rPr lang="es-AR" dirty="0"/>
            </a:br>
            <a:r>
              <a:rPr lang="es-AR" dirty="0"/>
              <a:t>Entre las estrategias y dispositivos de atención en salud mental, </a:t>
            </a:r>
            <a:r>
              <a:rPr lang="es-AR" u="sng" dirty="0"/>
              <a:t>se incluirán para las adicciones dispositivos basados en la estrategia de reducción de daños.</a:t>
            </a:r>
            <a:br>
              <a:rPr lang="es-AR" u="sng" dirty="0"/>
            </a:br>
            <a:endParaRPr lang="es-AR" u="sng" dirty="0"/>
          </a:p>
        </p:txBody>
      </p:sp>
    </p:spTree>
    <p:extLst>
      <p:ext uri="{BB962C8B-B14F-4D97-AF65-F5344CB8AC3E}">
        <p14:creationId xmlns:p14="http://schemas.microsoft.com/office/powerpoint/2010/main" val="219016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457200" y="549275"/>
            <a:ext cx="8229600" cy="5576888"/>
          </a:xfrm>
        </p:spPr>
        <p:txBody>
          <a:bodyPr>
            <a:normAutofit lnSpcReduction="10000"/>
          </a:bodyPr>
          <a:lstStyle/>
          <a:p>
            <a:r>
              <a:rPr lang="es-ES" altLang="es-AR" u="sng" dirty="0"/>
              <a:t>Ley </a:t>
            </a:r>
            <a:r>
              <a:rPr lang="es-ES" altLang="es-AR" dirty="0"/>
              <a:t>Art. 20. — La internación involuntaria de una persona debe concebirse como recurso terapéutico excepcional en caso de que no sean posibles los abordajes ambulatorios, y sólo podrá realizarse cuando a criterio del equipo de salud mediare situación de riesgo cierto e inminente para sí o para terceros. </a:t>
            </a:r>
          </a:p>
          <a:p>
            <a:r>
              <a:rPr lang="es-ES" altLang="es-AR" u="sng" dirty="0"/>
              <a:t>Reglamento.</a:t>
            </a:r>
            <a:r>
              <a:rPr lang="es-ES" altLang="es-AR" dirty="0"/>
              <a:t> Riesgo cierto e inminente es aquella contingencia o proximidad de daño que ya es conocido como verdadero, seguro e indubitable que amenace o cause perjuicio a la vida o integridad de la persona o terceros.</a:t>
            </a:r>
            <a:endParaRPr lang="es-ES" dirty="0"/>
          </a:p>
        </p:txBody>
      </p:sp>
    </p:spTree>
    <p:extLst>
      <p:ext uri="{BB962C8B-B14F-4D97-AF65-F5344CB8AC3E}">
        <p14:creationId xmlns:p14="http://schemas.microsoft.com/office/powerpoint/2010/main" val="3368695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altLang="es-AR" u="sng" dirty="0"/>
              <a:t>Ley y Reglamento </a:t>
            </a:r>
            <a:r>
              <a:rPr lang="es-ES_tradnl" altLang="es-AR" dirty="0"/>
              <a:t> Art. 18 Sólo podrá limitarse el egreso si existe riesgo cierto e inminente-.</a:t>
            </a:r>
            <a:endParaRPr lang="es-ES_tradnl" altLang="es-AR" u="sng" dirty="0"/>
          </a:p>
          <a:p>
            <a:endParaRPr lang="es-ES" dirty="0"/>
          </a:p>
        </p:txBody>
      </p:sp>
    </p:spTree>
    <p:extLst>
      <p:ext uri="{BB962C8B-B14F-4D97-AF65-F5344CB8AC3E}">
        <p14:creationId xmlns:p14="http://schemas.microsoft.com/office/powerpoint/2010/main" val="197930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77500" lnSpcReduction="20000"/>
          </a:bodyPr>
          <a:lstStyle/>
          <a:p>
            <a:r>
              <a:rPr lang="es-AR" b="1" dirty="0"/>
              <a:t>PLAN INTEGRAL PARA EL ABORDAJE DE LOS CONSUMOS PROBLEMATICOS.</a:t>
            </a:r>
          </a:p>
          <a:p>
            <a:r>
              <a:rPr lang="es-AR" b="1" dirty="0"/>
              <a:t>Ley Nacional  26.934. Abril 2914</a:t>
            </a:r>
          </a:p>
          <a:p>
            <a:r>
              <a:rPr lang="es-AR" b="1" dirty="0"/>
              <a:t>ARTICULO 2° —</a:t>
            </a:r>
            <a:r>
              <a:rPr lang="es-AR" dirty="0"/>
              <a:t> </a:t>
            </a:r>
            <a:r>
              <a:rPr lang="es-AR" i="1" dirty="0"/>
              <a:t>Consumos problemáticos.</a:t>
            </a:r>
            <a:r>
              <a:rPr lang="es-AR" dirty="0"/>
              <a:t> A los efectos de la presente ley, se entiende por consumos problemáticos aquellos consumos que —mediando o sin mediar sustancia alguna— </a:t>
            </a:r>
            <a:r>
              <a:rPr lang="es-AR" u="sng" dirty="0"/>
              <a:t>afectan negativamente, en forma crónica, la salud física o psíquica del sujeto, y/o las relaciones sociales</a:t>
            </a:r>
            <a:r>
              <a:rPr lang="es-AR" dirty="0"/>
              <a:t>. Los consumos problemáticos pueden manifestarse como adicciones o abusos al alcohol, tabaco, drogas psicotrópicas —legales o ilegales— o producidos por ciertas conductas compulsivas de los sujetos hacia el juego, las nuevas tecnologías, la alimentación, las compras </a:t>
            </a:r>
            <a:r>
              <a:rPr lang="es-AR" i="1" dirty="0"/>
              <a:t>o cualquier otro consumo que sea diagnosticado compulsivo por un profesional de la salud.</a:t>
            </a:r>
          </a:p>
          <a:p>
            <a:br>
              <a:rPr lang="es-AR" i="1" dirty="0"/>
            </a:br>
            <a:endParaRPr lang="es-AR" i="1" dirty="0"/>
          </a:p>
        </p:txBody>
      </p:sp>
    </p:spTree>
    <p:extLst>
      <p:ext uri="{BB962C8B-B14F-4D97-AF65-F5344CB8AC3E}">
        <p14:creationId xmlns:p14="http://schemas.microsoft.com/office/powerpoint/2010/main" val="24834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92500" lnSpcReduction="20000"/>
          </a:bodyPr>
          <a:lstStyle/>
          <a:p>
            <a:r>
              <a:rPr lang="es-AR" b="1" dirty="0"/>
              <a:t>ARTICULO 5° —</a:t>
            </a:r>
            <a:r>
              <a:rPr lang="es-AR" dirty="0"/>
              <a:t> </a:t>
            </a:r>
            <a:r>
              <a:rPr lang="es-AR" i="1" dirty="0"/>
              <a:t>Centros Comunitarios de Prevención de Consumos Problemáticos.</a:t>
            </a:r>
            <a:r>
              <a:rPr lang="es-AR" dirty="0"/>
              <a:t> Créanse los Centros Comunitarios de Prevención de Consumos Problemáticos, que serán distribuidos en el territorio nacional por disposición de la autoridad de aplicación, tomando como puntos prioritarios los de mayor vulnerabilidad social.</a:t>
            </a:r>
            <a:br>
              <a:rPr lang="es-AR" dirty="0"/>
            </a:br>
            <a:br>
              <a:rPr lang="es-AR" dirty="0"/>
            </a:br>
            <a:r>
              <a:rPr lang="es-AR" dirty="0"/>
              <a:t>Su objetivo será promover en la población cubierta instancias de desarrollo personal y comunitario, enfatizando las acciones en aquellos sectores con mayores niveles de vulnerabilidad.</a:t>
            </a:r>
            <a:br>
              <a:rPr lang="es-AR" dirty="0"/>
            </a:br>
            <a:endParaRPr lang="es-AR" dirty="0"/>
          </a:p>
        </p:txBody>
      </p:sp>
    </p:spTree>
    <p:extLst>
      <p:ext uri="{BB962C8B-B14F-4D97-AF65-F5344CB8AC3E}">
        <p14:creationId xmlns:p14="http://schemas.microsoft.com/office/powerpoint/2010/main" val="371095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57200" y="404813"/>
            <a:ext cx="8229600" cy="5721350"/>
          </a:xfrm>
        </p:spPr>
        <p:txBody>
          <a:bodyPr>
            <a:normAutofit fontScale="62500" lnSpcReduction="20000"/>
          </a:bodyPr>
          <a:lstStyle/>
          <a:p>
            <a:r>
              <a:rPr lang="es-AR" b="1" dirty="0"/>
              <a:t>ARTICULO 6° —</a:t>
            </a:r>
            <a:r>
              <a:rPr lang="es-AR" dirty="0"/>
              <a:t> </a:t>
            </a:r>
            <a:r>
              <a:rPr lang="es-AR" i="1" dirty="0"/>
              <a:t>Integración y funcionamiento.</a:t>
            </a:r>
            <a:r>
              <a:rPr lang="es-AR" dirty="0"/>
              <a:t> Los Centros Comunitarios de Prevención de Consumos Problemáticos dispondrán de personal suficiente para llevar a cabo sus funciones y deberán estar abiertos a la comunidad en un horario amplio, procurando tener abierto el espacio en horarios nocturnos.</a:t>
            </a:r>
            <a:br>
              <a:rPr lang="es-AR" dirty="0"/>
            </a:br>
            <a:br>
              <a:rPr lang="es-AR" dirty="0"/>
            </a:br>
            <a:r>
              <a:rPr lang="es-AR" b="1" dirty="0"/>
              <a:t>ARTICULO 7° —</a:t>
            </a:r>
            <a:r>
              <a:rPr lang="es-AR" i="1" dirty="0"/>
              <a:t> Funciones específicas.</a:t>
            </a:r>
            <a:r>
              <a:rPr lang="es-AR" dirty="0"/>
              <a:t> Son funciones de los Centros de Prevención de Consumos Problemáticos:</a:t>
            </a:r>
            <a:br>
              <a:rPr lang="es-AR" dirty="0"/>
            </a:br>
            <a:br>
              <a:rPr lang="es-AR" dirty="0"/>
            </a:br>
            <a:r>
              <a:rPr lang="es-AR" dirty="0"/>
              <a:t>a) Recibir en el centro a toda persona que se acerque y brindarle información acerca de las herramientas de asistencia sanitaria, los centros de salud disponibles, los planes de inclusión laboral y educativa que forman parte del Plan IACOP y facilitar el acceso de los/as ciudadanos/as afectados/as a los mismos;</a:t>
            </a:r>
            <a:br>
              <a:rPr lang="es-AR" dirty="0"/>
            </a:br>
            <a:br>
              <a:rPr lang="es-AR" dirty="0"/>
            </a:br>
            <a:r>
              <a:rPr lang="es-AR" dirty="0"/>
              <a:t>b) Recorrer el territorio en el cual el centro se encuentra inmerso a fin de acercar a la comunidad la información mencionada en el inciso a);</a:t>
            </a:r>
            <a:br>
              <a:rPr lang="es-AR" dirty="0"/>
            </a:br>
            <a:br>
              <a:rPr lang="es-AR" dirty="0"/>
            </a:br>
            <a:r>
              <a:rPr lang="es-AR" dirty="0"/>
              <a:t>c) Promover la integración de personas vulnerables a los consumos problemáticos en eventos sociales, culturales o deportivos con el fin de prevenir consumos problemáticos, como así también organizar esos eventos en el caso en que no los hubiera;</a:t>
            </a:r>
            <a:br>
              <a:rPr lang="es-AR" dirty="0"/>
            </a:br>
            <a:endParaRPr lang="es-AR" dirty="0"/>
          </a:p>
        </p:txBody>
      </p:sp>
    </p:spTree>
    <p:extLst>
      <p:ext uri="{BB962C8B-B14F-4D97-AF65-F5344CB8AC3E}">
        <p14:creationId xmlns:p14="http://schemas.microsoft.com/office/powerpoint/2010/main" val="28351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u="sng" dirty="0"/>
              <a:t>Eje temático</a:t>
            </a:r>
            <a:endParaRPr lang="es-ES" u="sng" dirty="0"/>
          </a:p>
        </p:txBody>
      </p:sp>
      <p:sp>
        <p:nvSpPr>
          <p:cNvPr id="3" name="Marcador de contenido 2"/>
          <p:cNvSpPr>
            <a:spLocks noGrp="1"/>
          </p:cNvSpPr>
          <p:nvPr>
            <p:ph idx="1"/>
          </p:nvPr>
        </p:nvSpPr>
        <p:spPr/>
        <p:txBody>
          <a:bodyPr>
            <a:normAutofit lnSpcReduction="10000"/>
          </a:bodyPr>
          <a:lstStyle/>
          <a:p>
            <a:r>
              <a:rPr lang="es-ES" altLang="es-ES" b="1" dirty="0"/>
              <a:t>Art. 19</a:t>
            </a:r>
            <a:r>
              <a:rPr lang="es-ES" altLang="es-ES" dirty="0"/>
              <a:t>.- </a:t>
            </a:r>
            <a:r>
              <a:rPr lang="es-ES" altLang="es-ES" b="1" dirty="0"/>
              <a:t>Constitución Nacional</a:t>
            </a:r>
          </a:p>
          <a:p>
            <a:r>
              <a:rPr lang="es-ES" altLang="es-ES" dirty="0"/>
              <a:t> Las acciones privadas de los hombres que de ningún modo ofendan al orden y a la moral pública, ni perjudiquen a un tercero, están sólo reservadas a Dios, y exentas de la autoridad de los magistrados. Ningún habitante de la Nación será obligado a hacer lo que no manda la ley, ni privado de lo que ella no prohíbe </a:t>
            </a:r>
            <a:endParaRPr lang="es-ES_tradnl" altLang="es-ES" dirty="0"/>
          </a:p>
          <a:p>
            <a:endParaRPr lang="es-ES" dirty="0"/>
          </a:p>
        </p:txBody>
      </p:sp>
    </p:spTree>
    <p:extLst>
      <p:ext uri="{BB962C8B-B14F-4D97-AF65-F5344CB8AC3E}">
        <p14:creationId xmlns:p14="http://schemas.microsoft.com/office/powerpoint/2010/main" val="1168022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85000" lnSpcReduction="20000"/>
          </a:bodyPr>
          <a:lstStyle/>
          <a:p>
            <a:r>
              <a:rPr lang="es-AR" dirty="0"/>
              <a:t>d) Interactuar con las escuelas y clubes de la zona para llevar al ámbito educativo y social charlas informativas sobre las herramientas preventivas y de inclusión del Plan IACOP;</a:t>
            </a:r>
            <a:br>
              <a:rPr lang="es-AR" dirty="0"/>
            </a:br>
            <a:br>
              <a:rPr lang="es-AR" dirty="0"/>
            </a:br>
            <a:r>
              <a:rPr lang="es-AR" dirty="0"/>
              <a:t>e) Vincularse y armar estrategias con instituciones públicas y </a:t>
            </a:r>
            <a:r>
              <a:rPr lang="es-AR" dirty="0" err="1"/>
              <a:t>ONG’s</a:t>
            </a:r>
            <a:r>
              <a:rPr lang="es-AR" dirty="0"/>
              <a:t> de las comunidades para fomentar actividades e instancias de participación y desarrollo;</a:t>
            </a:r>
            <a:br>
              <a:rPr lang="es-AR" dirty="0"/>
            </a:br>
            <a:br>
              <a:rPr lang="es-AR" dirty="0"/>
            </a:br>
            <a:r>
              <a:rPr lang="es-AR" dirty="0"/>
              <a:t>f) Cualquier otra actividad que tenga como objetivo la prevención de los consumos problemáticos en los territorios.</a:t>
            </a:r>
            <a:br>
              <a:rPr lang="es-AR" dirty="0"/>
            </a:br>
            <a:br>
              <a:rPr lang="es-AR" dirty="0"/>
            </a:br>
            <a:endParaRPr lang="es-AR" dirty="0"/>
          </a:p>
          <a:p>
            <a:br>
              <a:rPr lang="es-AR" dirty="0"/>
            </a:br>
            <a:endParaRPr lang="es-AR" dirty="0"/>
          </a:p>
        </p:txBody>
      </p:sp>
    </p:spTree>
    <p:extLst>
      <p:ext uri="{BB962C8B-B14F-4D97-AF65-F5344CB8AC3E}">
        <p14:creationId xmlns:p14="http://schemas.microsoft.com/office/powerpoint/2010/main" val="3695298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85000" lnSpcReduction="20000"/>
          </a:bodyPr>
          <a:lstStyle/>
          <a:p>
            <a:r>
              <a:rPr lang="es-AR" b="1" dirty="0"/>
              <a:t>ARTICULO 8° —</a:t>
            </a:r>
            <a:r>
              <a:rPr lang="es-AR" dirty="0"/>
              <a:t> </a:t>
            </a:r>
            <a:r>
              <a:rPr lang="es-AR" i="1" dirty="0"/>
              <a:t>Prestaciones obligatorias.</a:t>
            </a:r>
            <a:r>
              <a:rPr lang="es-AR" dirty="0"/>
              <a:t> Todos los establecimientos de salud públicos, las obras sociales enmarcadas en las leyes 23.660 y 23.661, la Obra Social del Poder Judicial de la Nación, la Dirección de Ayuda Social para el Personal del Congreso de la Nación, las entidades de medicina prepaga conforme lo establecido en la ley 26.682, las entidades que brinden atención al personal de las universidades y todos aquellos agentes que brinden servicios médicos asistenciales a sus afiliados, independientemente de la figura jurídica que tuvieren, deberán brindar gratuitamente las prestaciones para la cobertura integral del tratamiento de las personas que padecen algún consumo problemático, las que quedan incorporadas al Programa Médico Obligatorio (PMO).</a:t>
            </a:r>
            <a:br>
              <a:rPr lang="es-AR" dirty="0"/>
            </a:br>
            <a:endParaRPr lang="es-AR" dirty="0"/>
          </a:p>
        </p:txBody>
      </p:sp>
    </p:spTree>
    <p:extLst>
      <p:ext uri="{BB962C8B-B14F-4D97-AF65-F5344CB8AC3E}">
        <p14:creationId xmlns:p14="http://schemas.microsoft.com/office/powerpoint/2010/main" val="2822204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r>
              <a:rPr lang="es-AR" b="1" dirty="0"/>
              <a:t>ARTICULO 9° —</a:t>
            </a:r>
            <a:r>
              <a:rPr lang="es-AR" dirty="0"/>
              <a:t> </a:t>
            </a:r>
            <a:r>
              <a:rPr lang="es-AR" i="1" dirty="0"/>
              <a:t>Derechos y garantías de los pacientes.</a:t>
            </a:r>
            <a:r>
              <a:rPr lang="es-AR" dirty="0"/>
              <a:t> Los consumos problemáticos deben ser abordados como parte integrante de las políticas de salud mental, por lo que los sujetos que los padecen tienen, en relación con los servicios de salud, todos los derechos y garantías establecidos en la ley 26.657 de salud mental.</a:t>
            </a:r>
          </a:p>
        </p:txBody>
      </p:sp>
    </p:spTree>
    <p:extLst>
      <p:ext uri="{BB962C8B-B14F-4D97-AF65-F5344CB8AC3E}">
        <p14:creationId xmlns:p14="http://schemas.microsoft.com/office/powerpoint/2010/main" val="1267950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57200" y="549275"/>
            <a:ext cx="8229600" cy="5576888"/>
          </a:xfrm>
        </p:spPr>
        <p:txBody>
          <a:bodyPr>
            <a:normAutofit fontScale="62500" lnSpcReduction="20000"/>
          </a:bodyPr>
          <a:lstStyle/>
          <a:p>
            <a:r>
              <a:rPr lang="es-AR" b="1" dirty="0"/>
              <a:t>ARTICULO 10. —</a:t>
            </a:r>
            <a:r>
              <a:rPr lang="es-AR" dirty="0"/>
              <a:t> </a:t>
            </a:r>
            <a:r>
              <a:rPr lang="es-AR" i="1" dirty="0"/>
              <a:t>Pautas de asistencia.</a:t>
            </a:r>
            <a:r>
              <a:rPr lang="es-AR" dirty="0"/>
              <a:t> La asistencia integral de los consumos problemáticos deberá ser brindada bajo estricto cumplimiento de las siguientes pautas:</a:t>
            </a:r>
            <a:br>
              <a:rPr lang="es-AR" dirty="0"/>
            </a:br>
            <a:br>
              <a:rPr lang="es-AR" dirty="0"/>
            </a:br>
            <a:r>
              <a:rPr lang="es-AR" dirty="0"/>
              <a:t>a) Respetar la autonomía individual y la singularidad de los sujetos que demandan asistencia para el tratamiento de abusos y adicciones, observando los derechos humanos fundamentales que los asisten y los principios y garantías constitucionales evitando la estigmatización;</a:t>
            </a:r>
            <a:br>
              <a:rPr lang="es-AR" dirty="0"/>
            </a:br>
            <a:br>
              <a:rPr lang="es-AR" dirty="0"/>
            </a:br>
            <a:r>
              <a:rPr lang="es-AR" dirty="0"/>
              <a:t>b) Priorizar los tratamientos ambulatorios, incorporando a la familia y al medio donde se desarrolla la persona, y considerar la internación como un recurso terapéutico de carácter restrictivo y extremo que sólo deberá llevarse a cabo cuando aporte mayores beneficios terapéuticos que el resto de las intervenciones realizables en su entorno familiar, comunitario o social, conforme a lo establecido en la ley 26.657;</a:t>
            </a:r>
            <a:br>
              <a:rPr lang="es-AR" dirty="0"/>
            </a:br>
            <a:br>
              <a:rPr lang="es-AR" dirty="0"/>
            </a:br>
            <a:r>
              <a:rPr lang="es-AR" dirty="0"/>
              <a:t>c) Promover la atención de sujetos que padecen problemáticas asociadas a los consumos en hospitales generales polivalentes. A tal efecto los hospitales de la red pública deben contar con los recursos necesarios, según lo dispuesto en el artículo 28 de la ley 26.657;</a:t>
            </a:r>
            <a:br>
              <a:rPr lang="es-AR" dirty="0"/>
            </a:br>
            <a:endParaRPr lang="es-AR" dirty="0"/>
          </a:p>
        </p:txBody>
      </p:sp>
    </p:spTree>
    <p:extLst>
      <p:ext uri="{BB962C8B-B14F-4D97-AF65-F5344CB8AC3E}">
        <p14:creationId xmlns:p14="http://schemas.microsoft.com/office/powerpoint/2010/main" val="59136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92500" lnSpcReduction="20000"/>
          </a:bodyPr>
          <a:lstStyle/>
          <a:p>
            <a:r>
              <a:rPr lang="es-AR" dirty="0"/>
              <a:t>d) Incorporar el modelo de reducción de daños. Se entiende por reducción de daños a aquellas acciones que promuevan la reducción de riesgos para la salud individual y colectiva y que tengan por objeto mejorar la calidad de vida de los sujetos que padecen consumos problemáticos, disminuir la incidencia de enfermedades transmisibles y prevenir todo otro daño asociado, incluyendo muertes por sobredosis y accidentes;</a:t>
            </a:r>
            <a:br>
              <a:rPr lang="es-AR" dirty="0"/>
            </a:br>
            <a:br>
              <a:rPr lang="es-AR" dirty="0"/>
            </a:br>
            <a:r>
              <a:rPr lang="es-AR" dirty="0"/>
              <a:t>e) Incorporar una mirada </a:t>
            </a:r>
            <a:r>
              <a:rPr lang="es-AR" dirty="0" err="1"/>
              <a:t>transdisciplinaria</a:t>
            </a:r>
            <a:r>
              <a:rPr lang="es-AR" dirty="0"/>
              <a:t> e </a:t>
            </a:r>
            <a:r>
              <a:rPr lang="es-AR" dirty="0" err="1"/>
              <a:t>interjurisdiccional</a:t>
            </a:r>
            <a:r>
              <a:rPr lang="es-AR" dirty="0"/>
              <a:t>, vinculándose los efectores sanitarios con las instancias de prevención, desarrollo e integración educativa y laboral.</a:t>
            </a:r>
          </a:p>
        </p:txBody>
      </p:sp>
    </p:spTree>
    <p:extLst>
      <p:ext uri="{BB962C8B-B14F-4D97-AF65-F5344CB8AC3E}">
        <p14:creationId xmlns:p14="http://schemas.microsoft.com/office/powerpoint/2010/main" val="2234376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r>
              <a:rPr lang="es-AR" b="1" dirty="0"/>
              <a:t>ARTICULO 14. —</a:t>
            </a:r>
            <a:r>
              <a:rPr lang="es-AR" dirty="0"/>
              <a:t> </a:t>
            </a:r>
            <a:r>
              <a:rPr lang="es-AR" i="1" dirty="0"/>
              <a:t>Plazas.</a:t>
            </a:r>
            <a:r>
              <a:rPr lang="es-AR" dirty="0"/>
              <a:t> Los hospitales generales del sistema de salud pública de las provincias deberán garantizar la disponibilidad de camas para los casos extremos que requieran la internación del sujeto que padezca algún consumo problemático.</a:t>
            </a:r>
            <a:br>
              <a:rPr lang="es-AR" dirty="0"/>
            </a:br>
            <a:br>
              <a:rPr lang="es-AR" dirty="0"/>
            </a:br>
            <a:br>
              <a:rPr lang="es-AR" dirty="0"/>
            </a:br>
            <a:endParaRPr lang="es-AR" dirty="0"/>
          </a:p>
        </p:txBody>
      </p:sp>
    </p:spTree>
    <p:extLst>
      <p:ext uri="{BB962C8B-B14F-4D97-AF65-F5344CB8AC3E}">
        <p14:creationId xmlns:p14="http://schemas.microsoft.com/office/powerpoint/2010/main" val="492726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77500" lnSpcReduction="20000"/>
          </a:bodyPr>
          <a:lstStyle/>
          <a:p>
            <a:r>
              <a:rPr lang="es-AR" b="1" dirty="0"/>
              <a:t>ARTICULO 15. —</a:t>
            </a:r>
            <a:r>
              <a:rPr lang="es-AR" dirty="0"/>
              <a:t> </a:t>
            </a:r>
            <a:r>
              <a:rPr lang="es-AR" i="1" dirty="0"/>
              <a:t>Integración.</a:t>
            </a:r>
            <a:r>
              <a:rPr lang="es-AR" dirty="0"/>
              <a:t> Cuando los sujetos que hayan tenido consumos problemáticos se encuentren en una situación de vulnerabilidad social que atente contra el pleno desarrollo de sus capacidades y de la realización de sus actividades, y tales circunstancias pongan en riesgo el éxito del tratamiento, el Estado los incorporará en dispositivos especiales de integración.</a:t>
            </a:r>
            <a:br>
              <a:rPr lang="es-AR" dirty="0"/>
            </a:br>
            <a:br>
              <a:rPr lang="es-AR" dirty="0"/>
            </a:br>
            <a:r>
              <a:rPr lang="es-AR" b="1" dirty="0"/>
              <a:t>ARTICULO 16. —</a:t>
            </a:r>
            <a:r>
              <a:rPr lang="es-AR" dirty="0"/>
              <a:t> </a:t>
            </a:r>
            <a:r>
              <a:rPr lang="es-AR" i="1" dirty="0"/>
              <a:t>Alternativas.</a:t>
            </a:r>
            <a:r>
              <a:rPr lang="es-AR" dirty="0"/>
              <a:t> La fase de integración posee dos componentes, el educativo y el laboral, los que se implementarán de acuerdo a la edad y la formación del sujeto. El componente educativo tiene como objeto la inclusión al sistema. El componente laboral tiene como objeto la concreta inserción laboral, procurando hacer uso de las capacidades y las experiencias previas.</a:t>
            </a:r>
            <a:br>
              <a:rPr lang="es-AR" dirty="0"/>
            </a:br>
            <a:endParaRPr lang="es-AR" dirty="0"/>
          </a:p>
        </p:txBody>
      </p:sp>
    </p:spTree>
    <p:extLst>
      <p:ext uri="{BB962C8B-B14F-4D97-AF65-F5344CB8AC3E}">
        <p14:creationId xmlns:p14="http://schemas.microsoft.com/office/powerpoint/2010/main" val="2960530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62500" lnSpcReduction="20000"/>
          </a:bodyPr>
          <a:lstStyle/>
          <a:p>
            <a:r>
              <a:rPr lang="es-AR" b="1" dirty="0"/>
              <a:t>ARTICULO 17. —</a:t>
            </a:r>
            <a:r>
              <a:rPr lang="es-AR" dirty="0"/>
              <a:t> </a:t>
            </a:r>
            <a:r>
              <a:rPr lang="es-AR" i="1" dirty="0"/>
              <a:t>Inclusión educativa. Destinatarios.</a:t>
            </a:r>
            <a:r>
              <a:rPr lang="es-AR" dirty="0"/>
              <a:t> Serán beneficiarios del componente educativo todos los sujetos aludidos en el artículo 15, que no hubieran completado su escolaridad primaria o secundaria, y hubiesen sido atendidos por consumos problemáticos en hospitales generales, comunidades terapéuticas o cualquier otra instancia asistencial, o bien que hayan sido derivados de las instancias preventivas.</a:t>
            </a:r>
            <a:br>
              <a:rPr lang="es-AR" dirty="0"/>
            </a:br>
            <a:br>
              <a:rPr lang="es-AR" dirty="0"/>
            </a:br>
            <a:r>
              <a:rPr lang="es-AR" b="1" dirty="0"/>
              <a:t>ARTICULO 18. —</a:t>
            </a:r>
            <a:r>
              <a:rPr lang="es-AR" dirty="0"/>
              <a:t> </a:t>
            </a:r>
            <a:r>
              <a:rPr lang="es-AR" i="1" dirty="0"/>
              <a:t>Inclusión educativa. Beca de estudio.</a:t>
            </a:r>
            <a:r>
              <a:rPr lang="es-AR" dirty="0"/>
              <a:t> Los beneficiarios del componente educativo tendrán derecho a la percepción de una beca cuyo monto definirá la autoridad de aplicación, que servirá como incentivo y como medio para afrontar los costos de los estudios. Los beneficiarios deberán mantener la escolaridad y el no cumplimiento de este requisito hará perder el beneficio otorgado. Antes de la pérdida del beneficio, los tutores, miembros del espacio puente o responsables de los centros de prevención deberán procurar por el retorno del sujeto a la escuela.</a:t>
            </a:r>
            <a:br>
              <a:rPr lang="es-AR" dirty="0"/>
            </a:br>
            <a:br>
              <a:rPr lang="es-AR" dirty="0"/>
            </a:br>
            <a:r>
              <a:rPr lang="es-AR" dirty="0"/>
              <a:t>Una vez finalizada la escolaridad obligatoria el beneficiario dejará de percibir la beca de estudio. Sin embargo, si el sujeto siguiera estando en la situación de vulnerabilidad social a la que alude el artículo 15 de esta ley y corriese riesgo el éxito de su tratamiento, podrá requerir ser incorporado al plan de integración laboral del artículo 20.</a:t>
            </a:r>
          </a:p>
        </p:txBody>
      </p:sp>
    </p:spTree>
    <p:extLst>
      <p:ext uri="{BB962C8B-B14F-4D97-AF65-F5344CB8AC3E}">
        <p14:creationId xmlns:p14="http://schemas.microsoft.com/office/powerpoint/2010/main" val="3939652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55000" lnSpcReduction="20000"/>
          </a:bodyPr>
          <a:lstStyle/>
          <a:p>
            <a:r>
              <a:rPr lang="es-AR" b="1" dirty="0"/>
              <a:t>ARTICULO 19. —</a:t>
            </a:r>
            <a:r>
              <a:rPr lang="es-AR" i="1" dirty="0"/>
              <a:t> Medidas.</a:t>
            </a:r>
            <a:r>
              <a:rPr lang="es-AR" dirty="0"/>
              <a:t> Las medidas que deberán tomarse para que las personas completen la escolaridad obligatoria son:</a:t>
            </a:r>
            <a:br>
              <a:rPr lang="es-AR" dirty="0"/>
            </a:br>
            <a:br>
              <a:rPr lang="es-AR" dirty="0"/>
            </a:br>
            <a:r>
              <a:rPr lang="es-AR" dirty="0"/>
              <a:t>a) El diseño de espacios puente, que acompañen a los niños, jóvenes y adultos en la reinserción al sistema educativo y en el apoyo en la escuela;</a:t>
            </a:r>
            <a:br>
              <a:rPr lang="es-AR" dirty="0"/>
            </a:br>
            <a:br>
              <a:rPr lang="es-AR" dirty="0"/>
            </a:br>
            <a:r>
              <a:rPr lang="es-AR" dirty="0"/>
              <a:t>b) El aseguro de condiciones básicas y de recursos para la tarea escolar: útiles, material didáctico y libros;</a:t>
            </a:r>
            <a:br>
              <a:rPr lang="es-AR" dirty="0"/>
            </a:br>
            <a:br>
              <a:rPr lang="es-AR" dirty="0"/>
            </a:br>
            <a:r>
              <a:rPr lang="es-AR" dirty="0"/>
              <a:t>c) La designación de facilitadores pedagógicos que actúen como tutores y orienten el proceso;</a:t>
            </a:r>
            <a:br>
              <a:rPr lang="es-AR" dirty="0"/>
            </a:br>
            <a:br>
              <a:rPr lang="es-AR" dirty="0"/>
            </a:br>
            <a:r>
              <a:rPr lang="es-AR" dirty="0"/>
              <a:t>d) El fortalecimiento de las capacidades docentes mediante capacitación específicamente dirigida a comprender la problemática de los consumos problemáticos;</a:t>
            </a:r>
            <a:br>
              <a:rPr lang="es-AR" dirty="0"/>
            </a:br>
            <a:br>
              <a:rPr lang="es-AR" dirty="0"/>
            </a:br>
            <a:r>
              <a:rPr lang="es-AR" dirty="0"/>
              <a:t>e) El establecimiento de nexo con el grupo social al que pertenecen las personas afectadas, a fin de prevenir prematuramente problemas que puedan aparecer en el proceso;</a:t>
            </a:r>
            <a:br>
              <a:rPr lang="es-AR" dirty="0"/>
            </a:br>
            <a:br>
              <a:rPr lang="es-AR" dirty="0"/>
            </a:br>
            <a:r>
              <a:rPr lang="es-AR" dirty="0"/>
              <a:t>f) El reporte a las instancias asistenciales o de prevención en caso que se visualicen consumos problemáticos graves.</a:t>
            </a:r>
            <a:br>
              <a:rPr lang="es-AR" dirty="0"/>
            </a:br>
            <a:endParaRPr lang="es-AR" dirty="0"/>
          </a:p>
        </p:txBody>
      </p:sp>
    </p:spTree>
    <p:extLst>
      <p:ext uri="{BB962C8B-B14F-4D97-AF65-F5344CB8AC3E}">
        <p14:creationId xmlns:p14="http://schemas.microsoft.com/office/powerpoint/2010/main" val="245067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85000" lnSpcReduction="10000"/>
          </a:bodyPr>
          <a:lstStyle/>
          <a:p>
            <a:r>
              <a:rPr lang="es-AR" b="1" dirty="0"/>
              <a:t>ARTICULO 20. —</a:t>
            </a:r>
            <a:r>
              <a:rPr lang="es-AR" dirty="0"/>
              <a:t> </a:t>
            </a:r>
            <a:r>
              <a:rPr lang="es-AR" i="1" dirty="0"/>
              <a:t>Inclusión laboral. Destinatarios.</a:t>
            </a:r>
            <a:r>
              <a:rPr lang="es-AR" dirty="0"/>
              <a:t> Serán beneficiarios del componente laboral todos los sujetos mayores de dieciocho (18) años a los que alude el artículo 15, atendidos por consumos problemáticos en hospitales generales, comunidades terapéuticas o cualquier otra instancia asistencial, o que hayan sido derivados de las instancias preventivas.</a:t>
            </a:r>
            <a:br>
              <a:rPr lang="es-AR" dirty="0"/>
            </a:br>
            <a:br>
              <a:rPr lang="es-AR" dirty="0"/>
            </a:br>
            <a:r>
              <a:rPr lang="es-AR"/>
              <a:t>Podrán ser incluidos en el componente laboral los/as adolescentes de dieciséis (16) y diecisiete (17) años de edad por razones debidamente fundadas cuando dicha inclusión forme parte del proyecto de recuperación y de inserción socioeducativa del/la joven.</a:t>
            </a:r>
            <a:br>
              <a:rPr lang="es-AR"/>
            </a:br>
            <a:endParaRPr lang="es-AR" dirty="0"/>
          </a:p>
        </p:txBody>
      </p:sp>
    </p:spTree>
    <p:extLst>
      <p:ext uri="{BB962C8B-B14F-4D97-AF65-F5344CB8AC3E}">
        <p14:creationId xmlns:p14="http://schemas.microsoft.com/office/powerpoint/2010/main" val="278256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es-AR" u="sng" dirty="0"/>
              <a:t>antecedentes</a:t>
            </a:r>
            <a:endParaRPr lang="es-ES" u="sng" dirty="0"/>
          </a:p>
        </p:txBody>
      </p:sp>
      <p:sp>
        <p:nvSpPr>
          <p:cNvPr id="3" name="Marcador de contenido 2"/>
          <p:cNvSpPr>
            <a:spLocks noGrp="1"/>
          </p:cNvSpPr>
          <p:nvPr>
            <p:ph idx="1"/>
          </p:nvPr>
        </p:nvSpPr>
        <p:spPr>
          <a:xfrm>
            <a:off x="457200" y="908720"/>
            <a:ext cx="8229600" cy="5217443"/>
          </a:xfrm>
        </p:spPr>
        <p:txBody>
          <a:bodyPr/>
          <a:lstStyle/>
          <a:p>
            <a:r>
              <a:rPr lang="en-US" altLang="es-ES" b="1" dirty="0"/>
              <a:t>1921</a:t>
            </a:r>
            <a:r>
              <a:rPr lang="en-US" altLang="es-ES" dirty="0"/>
              <a:t> Se </a:t>
            </a:r>
            <a:r>
              <a:rPr lang="en-US" altLang="es-ES" dirty="0" err="1"/>
              <a:t>sancionó</a:t>
            </a:r>
            <a:r>
              <a:rPr lang="en-US" altLang="es-ES" dirty="0"/>
              <a:t> el </a:t>
            </a:r>
            <a:r>
              <a:rPr lang="en-US" altLang="es-ES" dirty="0" err="1"/>
              <a:t>Codigo</a:t>
            </a:r>
            <a:r>
              <a:rPr lang="en-US" altLang="es-ES" dirty="0"/>
              <a:t> Penal de la </a:t>
            </a:r>
            <a:r>
              <a:rPr lang="en-US" altLang="es-ES" dirty="0" err="1"/>
              <a:t>Nación</a:t>
            </a:r>
            <a:r>
              <a:rPr lang="en-US" altLang="es-ES" dirty="0"/>
              <a:t> el </a:t>
            </a:r>
            <a:r>
              <a:rPr lang="en-US" altLang="es-ES" dirty="0" err="1"/>
              <a:t>cual</a:t>
            </a:r>
            <a:r>
              <a:rPr lang="en-US" altLang="es-ES" dirty="0"/>
              <a:t> no </a:t>
            </a:r>
            <a:r>
              <a:rPr lang="en-US" altLang="es-ES" dirty="0" err="1"/>
              <a:t>legisló</a:t>
            </a:r>
            <a:r>
              <a:rPr lang="en-US" altLang="es-ES" dirty="0"/>
              <a:t> </a:t>
            </a:r>
            <a:r>
              <a:rPr lang="en-US" altLang="es-ES" dirty="0" err="1"/>
              <a:t>sobre</a:t>
            </a:r>
            <a:r>
              <a:rPr lang="en-US" altLang="es-ES" dirty="0"/>
              <a:t> el </a:t>
            </a:r>
            <a:r>
              <a:rPr lang="en-US" altLang="es-ES" dirty="0" err="1"/>
              <a:t>tema</a:t>
            </a:r>
            <a:r>
              <a:rPr lang="en-US" altLang="es-ES" dirty="0"/>
              <a:t>, </a:t>
            </a:r>
            <a:r>
              <a:rPr lang="en-US" altLang="es-ES" dirty="0" err="1"/>
              <a:t>sólo</a:t>
            </a:r>
            <a:r>
              <a:rPr lang="en-US" altLang="es-ES" dirty="0"/>
              <a:t> el Art. 204 se </a:t>
            </a:r>
            <a:r>
              <a:rPr lang="en-US" altLang="es-ES" dirty="0" err="1"/>
              <a:t>refería</a:t>
            </a:r>
            <a:r>
              <a:rPr lang="en-US" altLang="es-ES" dirty="0"/>
              <a:t> a lo que se </a:t>
            </a:r>
            <a:r>
              <a:rPr lang="en-US" altLang="es-ES" dirty="0" err="1"/>
              <a:t>conocía</a:t>
            </a:r>
            <a:r>
              <a:rPr lang="en-US" altLang="es-ES" dirty="0"/>
              <a:t> </a:t>
            </a:r>
            <a:r>
              <a:rPr lang="en-US" altLang="es-ES" dirty="0" err="1"/>
              <a:t>como</a:t>
            </a:r>
            <a:r>
              <a:rPr lang="en-US" altLang="es-ES" dirty="0"/>
              <a:t> </a:t>
            </a:r>
            <a:r>
              <a:rPr lang="en-US" altLang="es-ES" dirty="0" err="1"/>
              <a:t>suministro</a:t>
            </a:r>
            <a:r>
              <a:rPr lang="en-US" altLang="es-ES" dirty="0"/>
              <a:t> </a:t>
            </a:r>
            <a:r>
              <a:rPr lang="en-US" altLang="es-ES" dirty="0" err="1"/>
              <a:t>infiel</a:t>
            </a:r>
            <a:r>
              <a:rPr lang="en-US" altLang="es-ES" dirty="0"/>
              <a:t> de medicamentos.</a:t>
            </a:r>
            <a:r>
              <a:rPr lang="en-US" altLang="es-ES" u="sng" dirty="0"/>
              <a:t>NO </a:t>
            </a:r>
            <a:r>
              <a:rPr lang="en-US" altLang="es-ES" u="sng" dirty="0" err="1"/>
              <a:t>penaliza</a:t>
            </a:r>
            <a:r>
              <a:rPr lang="en-US" altLang="es-ES" u="sng" dirty="0"/>
              <a:t> </a:t>
            </a:r>
            <a:r>
              <a:rPr lang="en-US" altLang="es-ES" u="sng" dirty="0" err="1"/>
              <a:t>tenencia</a:t>
            </a:r>
            <a:endParaRPr lang="en-US" altLang="es-ES" u="sng" dirty="0"/>
          </a:p>
          <a:p>
            <a:r>
              <a:rPr lang="es-ES_tradnl" altLang="es-ES" b="1" dirty="0"/>
              <a:t>1926</a:t>
            </a:r>
            <a:r>
              <a:rPr lang="es-ES_tradnl" altLang="es-ES" dirty="0"/>
              <a:t>, ley 11331 se reprimía la conducta de quienes sin estar autorizados para la venta, </a:t>
            </a:r>
            <a:r>
              <a:rPr lang="es-ES_tradnl" altLang="es-ES" u="sng" dirty="0"/>
              <a:t>tuviesen en su poder las drogas</a:t>
            </a:r>
            <a:r>
              <a:rPr lang="es-ES_tradnl" altLang="es-ES" dirty="0"/>
              <a:t> mencionadas por la ley y no justificasen la razón legítima de su posesión o tenencia (art. 204, párrafo 3º).</a:t>
            </a:r>
            <a:endParaRPr lang="es-ES" altLang="es-ES" dirty="0"/>
          </a:p>
          <a:p>
            <a:endParaRPr lang="es-ES" dirty="0"/>
          </a:p>
        </p:txBody>
      </p:sp>
    </p:spTree>
    <p:extLst>
      <p:ext uri="{BB962C8B-B14F-4D97-AF65-F5344CB8AC3E}">
        <p14:creationId xmlns:p14="http://schemas.microsoft.com/office/powerpoint/2010/main" val="115101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93507"/>
          </a:xfrm>
        </p:spPr>
        <p:txBody>
          <a:bodyPr>
            <a:normAutofit fontScale="92500" lnSpcReduction="20000"/>
          </a:bodyPr>
          <a:lstStyle/>
          <a:p>
            <a:pPr>
              <a:lnSpc>
                <a:spcPct val="80000"/>
              </a:lnSpc>
            </a:pPr>
            <a:r>
              <a:rPr lang="en-US" altLang="es-ES" sz="3900" b="1" dirty="0"/>
              <a:t>1930</a:t>
            </a:r>
            <a:r>
              <a:rPr lang="en-US" altLang="es-ES" sz="3900" dirty="0"/>
              <a:t> </a:t>
            </a:r>
            <a:r>
              <a:rPr lang="en-US" altLang="es-ES" sz="3900" dirty="0" err="1"/>
              <a:t>plenario</a:t>
            </a:r>
            <a:r>
              <a:rPr lang="en-US" altLang="es-ES" sz="3900" dirty="0"/>
              <a:t> de las C. Crim. de la Cap. Fed. (re "González, Antonio“ </a:t>
            </a:r>
            <a:r>
              <a:rPr lang="en-US" altLang="es-ES" sz="3900" dirty="0" err="1"/>
              <a:t>disidencia</a:t>
            </a:r>
            <a:r>
              <a:rPr lang="en-US" altLang="es-ES" sz="3900" dirty="0"/>
              <a:t> </a:t>
            </a:r>
            <a:r>
              <a:rPr lang="en-US" altLang="es-ES" sz="3900" dirty="0" err="1"/>
              <a:t>en</a:t>
            </a:r>
            <a:r>
              <a:rPr lang="en-US" altLang="es-ES" sz="3900" dirty="0"/>
              <a:t> </a:t>
            </a:r>
            <a:r>
              <a:rPr lang="en-US" altLang="es-ES" sz="3900" dirty="0" err="1"/>
              <a:t>minoría</a:t>
            </a:r>
            <a:r>
              <a:rPr lang="en-US" altLang="es-ES" sz="3900" dirty="0"/>
              <a:t> se </a:t>
            </a:r>
            <a:r>
              <a:rPr lang="en-US" altLang="es-ES" sz="3900" dirty="0" err="1"/>
              <a:t>pronuncia</a:t>
            </a:r>
            <a:r>
              <a:rPr lang="en-US" altLang="es-ES" sz="3900" dirty="0"/>
              <a:t> </a:t>
            </a:r>
            <a:r>
              <a:rPr lang="en-US" altLang="es-ES" sz="3900" dirty="0" err="1"/>
              <a:t>por</a:t>
            </a:r>
            <a:r>
              <a:rPr lang="en-US" altLang="es-ES" sz="3900" dirty="0"/>
              <a:t> </a:t>
            </a:r>
            <a:r>
              <a:rPr lang="en-US" altLang="es-ES" sz="3900" dirty="0" err="1"/>
              <a:t>afectación</a:t>
            </a:r>
            <a:r>
              <a:rPr lang="en-US" altLang="es-ES" sz="3900" dirty="0"/>
              <a:t> del art. 19.) </a:t>
            </a:r>
            <a:r>
              <a:rPr lang="en-US" altLang="es-ES" sz="3900" u="sng" dirty="0" err="1"/>
              <a:t>condena</a:t>
            </a:r>
            <a:r>
              <a:rPr lang="en-US" altLang="es-ES" sz="3900" u="sng" dirty="0"/>
              <a:t> </a:t>
            </a:r>
            <a:r>
              <a:rPr lang="en-US" altLang="es-ES" sz="3900" u="sng" dirty="0" err="1"/>
              <a:t>tenencia</a:t>
            </a:r>
            <a:r>
              <a:rPr lang="en-US" altLang="es-ES" sz="3900" u="sng" dirty="0"/>
              <a:t> la </a:t>
            </a:r>
            <a:r>
              <a:rPr lang="en-US" altLang="es-ES" sz="3900" u="sng" dirty="0" err="1"/>
              <a:t>mayoría</a:t>
            </a:r>
            <a:endParaRPr lang="en-US" altLang="es-ES" sz="3900" u="sng" dirty="0"/>
          </a:p>
          <a:p>
            <a:pPr>
              <a:lnSpc>
                <a:spcPct val="80000"/>
              </a:lnSpc>
            </a:pPr>
            <a:r>
              <a:rPr lang="en-US" altLang="es-ES" sz="3900" b="1" dirty="0"/>
              <a:t>1966  (</a:t>
            </a:r>
            <a:r>
              <a:rPr lang="en-US" altLang="es-ES" sz="3900" dirty="0"/>
              <a:t>re "</a:t>
            </a:r>
            <a:r>
              <a:rPr lang="en-US" altLang="es-ES" sz="3900" dirty="0" err="1"/>
              <a:t>Teran</a:t>
            </a:r>
            <a:r>
              <a:rPr lang="en-US" altLang="es-ES" sz="3900" dirty="0"/>
              <a:t> de Ibarra Asunción" ) </a:t>
            </a:r>
            <a:r>
              <a:rPr lang="en-US" altLang="es-ES" sz="3900" u="sng" dirty="0" err="1"/>
              <a:t>desincrimina</a:t>
            </a:r>
            <a:r>
              <a:rPr lang="en-US" altLang="es-ES" sz="3900" u="sng" dirty="0"/>
              <a:t> </a:t>
            </a:r>
            <a:r>
              <a:rPr lang="en-US" altLang="es-ES" sz="3900" u="sng" dirty="0" err="1"/>
              <a:t>tenencia</a:t>
            </a:r>
            <a:endParaRPr lang="en-US" altLang="es-ES" sz="3900" u="sng" dirty="0"/>
          </a:p>
          <a:p>
            <a:pPr>
              <a:lnSpc>
                <a:spcPct val="80000"/>
              </a:lnSpc>
            </a:pPr>
            <a:r>
              <a:rPr lang="es-ES_tradnl" altLang="es-ES" sz="3900" b="1" dirty="0"/>
              <a:t>1968</a:t>
            </a:r>
            <a:r>
              <a:rPr lang="es-ES_tradnl" altLang="es-ES" sz="3900" dirty="0"/>
              <a:t>, ley 17567, sólo sancionaba la tenencia de estupefacientes en cantidades que </a:t>
            </a:r>
            <a:r>
              <a:rPr lang="es-ES_tradnl" altLang="es-ES" sz="3900" b="1" u="sng" dirty="0"/>
              <a:t>excediesen</a:t>
            </a:r>
            <a:r>
              <a:rPr lang="es-ES_tradnl" altLang="es-ES" sz="3900" dirty="0"/>
              <a:t> las correspondientes a un uso personal (art. 204 ter, inc. 3º) </a:t>
            </a:r>
            <a:r>
              <a:rPr lang="es-ES_tradnl" altLang="es-ES" sz="3900" u="sng" dirty="0" err="1"/>
              <a:t>desincrimina</a:t>
            </a:r>
            <a:endParaRPr lang="es-ES" altLang="es-ES" sz="3900" u="sng" dirty="0"/>
          </a:p>
          <a:p>
            <a:pPr>
              <a:lnSpc>
                <a:spcPct val="80000"/>
              </a:lnSpc>
            </a:pPr>
            <a:r>
              <a:rPr lang="es-ES_tradnl" altLang="es-ES" sz="3900" b="1" dirty="0"/>
              <a:t>1973</a:t>
            </a:r>
            <a:r>
              <a:rPr lang="es-ES_tradnl" altLang="es-ES" sz="3900" dirty="0"/>
              <a:t> Ley 20509, la cual restableció el texto de la ley 11331  </a:t>
            </a:r>
            <a:r>
              <a:rPr lang="es-ES_tradnl" altLang="es-ES" sz="3900" u="sng" dirty="0"/>
              <a:t>penaliza tenencia</a:t>
            </a:r>
          </a:p>
          <a:p>
            <a:pPr>
              <a:lnSpc>
                <a:spcPct val="80000"/>
              </a:lnSpc>
            </a:pPr>
            <a:r>
              <a:rPr lang="es-ES_tradnl" altLang="es-ES" sz="3900" b="1" dirty="0"/>
              <a:t>1974</a:t>
            </a:r>
            <a:r>
              <a:rPr lang="es-ES_tradnl" altLang="es-ES" sz="3900" dirty="0"/>
              <a:t> Ley 20771 –</a:t>
            </a:r>
            <a:r>
              <a:rPr lang="es-ES_tradnl" altLang="es-ES" sz="3900" u="sng" dirty="0"/>
              <a:t>penaliza</a:t>
            </a:r>
            <a:r>
              <a:rPr lang="es-ES_tradnl" altLang="es-ES" sz="3900" dirty="0"/>
              <a:t>-</a:t>
            </a:r>
          </a:p>
          <a:p>
            <a:pPr marL="0" indent="0">
              <a:lnSpc>
                <a:spcPct val="80000"/>
              </a:lnSpc>
              <a:buNone/>
            </a:pPr>
            <a:r>
              <a:rPr lang="es-ES_tradnl" altLang="es-ES" dirty="0"/>
              <a:t> </a:t>
            </a:r>
            <a:endParaRPr lang="es-ES" altLang="es-ES" dirty="0"/>
          </a:p>
          <a:p>
            <a:endParaRPr lang="es-ES" dirty="0"/>
          </a:p>
        </p:txBody>
      </p:sp>
    </p:spTree>
    <p:extLst>
      <p:ext uri="{BB962C8B-B14F-4D97-AF65-F5344CB8AC3E}">
        <p14:creationId xmlns:p14="http://schemas.microsoft.com/office/powerpoint/2010/main" val="313425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 sz="2700" b="1" dirty="0"/>
            </a:br>
            <a:r>
              <a:rPr lang="es-ES" sz="2700" b="1" dirty="0"/>
              <a:t>CODIGO PENAL</a:t>
            </a:r>
            <a:br>
              <a:rPr lang="es-ES" sz="2700" b="1" dirty="0"/>
            </a:br>
            <a:r>
              <a:rPr lang="es-ES" sz="2700" b="1" dirty="0"/>
              <a:t>Ley N° 23.737</a:t>
            </a:r>
            <a:br>
              <a:rPr lang="es-ES" sz="2700" b="1" dirty="0"/>
            </a:br>
            <a:r>
              <a:rPr lang="es-ES" sz="2700" b="1" dirty="0"/>
              <a:t>1989</a:t>
            </a:r>
            <a:br>
              <a:rPr lang="es-ES" sz="2700" b="1" dirty="0"/>
            </a:br>
            <a:endParaRPr lang="es-ES" dirty="0"/>
          </a:p>
        </p:txBody>
      </p:sp>
      <p:sp>
        <p:nvSpPr>
          <p:cNvPr id="3" name="Marcador de contenido 2"/>
          <p:cNvSpPr>
            <a:spLocks noGrp="1"/>
          </p:cNvSpPr>
          <p:nvPr>
            <p:ph idx="1"/>
          </p:nvPr>
        </p:nvSpPr>
        <p:spPr/>
        <p:txBody>
          <a:bodyPr/>
          <a:lstStyle/>
          <a:p>
            <a:r>
              <a:rPr lang="es-AR" b="1" dirty="0"/>
              <a:t>Art. 14.</a:t>
            </a:r>
            <a:r>
              <a:rPr lang="es-AR" dirty="0"/>
              <a:t> — Será reprimido con </a:t>
            </a:r>
            <a:r>
              <a:rPr lang="es-AR" dirty="0">
                <a:solidFill>
                  <a:srgbClr val="FF0000"/>
                </a:solidFill>
              </a:rPr>
              <a:t>prisión</a:t>
            </a:r>
            <a:r>
              <a:rPr lang="es-AR" dirty="0"/>
              <a:t> de uno a seis años y multa de trescientos a seis mil australes el que </a:t>
            </a:r>
            <a:r>
              <a:rPr lang="es-AR" dirty="0">
                <a:solidFill>
                  <a:srgbClr val="FF0000"/>
                </a:solidFill>
              </a:rPr>
              <a:t>tuviere en su poder </a:t>
            </a:r>
            <a:r>
              <a:rPr lang="es-AR" dirty="0"/>
              <a:t>estupefacientes.</a:t>
            </a:r>
          </a:p>
          <a:p>
            <a:r>
              <a:rPr lang="es-AR" dirty="0"/>
              <a:t>La pena será de un mes a dos años de prisión cuando, por su escasa cantidad y demás circunstancias, surgiere inequívocamente que la tenencia es para uso personal.</a:t>
            </a:r>
          </a:p>
          <a:p>
            <a:endParaRPr lang="es-ES" dirty="0"/>
          </a:p>
        </p:txBody>
      </p:sp>
    </p:spTree>
    <p:extLst>
      <p:ext uri="{BB962C8B-B14F-4D97-AF65-F5344CB8AC3E}">
        <p14:creationId xmlns:p14="http://schemas.microsoft.com/office/powerpoint/2010/main" val="204080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88640"/>
            <a:ext cx="8229600" cy="6408712"/>
          </a:xfrm>
        </p:spPr>
        <p:txBody>
          <a:bodyPr>
            <a:normAutofit fontScale="85000" lnSpcReduction="20000"/>
          </a:bodyPr>
          <a:lstStyle/>
          <a:p>
            <a:r>
              <a:rPr lang="es-AR" b="1" dirty="0"/>
              <a:t>Art. 16.</a:t>
            </a:r>
            <a:r>
              <a:rPr lang="es-AR" dirty="0"/>
              <a:t> — Cuando el condenado por cualquier delito dependiere física o psíquicamente de estupefacientes</a:t>
            </a:r>
            <a:r>
              <a:rPr lang="es-AR" b="1" dirty="0"/>
              <a:t>, el juez impondrá, además de la pena, una medida de seguridad curativa que consistirá en un tratamiento de desintoxicación y rehabilitación por el tiempo necesario a estos fines, y cesará por resolución judicial, previo dictamen de peritos que así lo aconsejen.</a:t>
            </a:r>
          </a:p>
          <a:p>
            <a:r>
              <a:rPr lang="es-AR" sz="2600" b="1" dirty="0"/>
              <a:t>Art. 17.</a:t>
            </a:r>
            <a:r>
              <a:rPr lang="es-AR" sz="2600" dirty="0"/>
              <a:t> — En el caso del artículo 14, segundo párrafo, si en el juicio se acreditase que la tenencia es para uso personal, declarada la culpabilidad del autor y que el mismo depende física o psíquicamente de estupefacientes, el juez podrá dejar en suspenso la aplicación de la pena y someterlo a una medida de seguridad curativa por el tiempo necesario para su desintoxicación y rehabilitación.</a:t>
            </a:r>
          </a:p>
          <a:p>
            <a:r>
              <a:rPr lang="es-AR" sz="2600" dirty="0"/>
              <a:t>Acreditado su resultado satisfactorio, se lo eximirá de la aplicación de la pena. Si transcurrido dos años de tratamiento no se ha obtenido un grado aceptable de recuperación por su falta de colaboración, deberá aplicársele la pena y continuar con la medida de seguridad por el tiempo necesario o solamente esta última</a:t>
            </a:r>
            <a:r>
              <a:rPr lang="es-AR" dirty="0"/>
              <a:t>.</a:t>
            </a:r>
          </a:p>
          <a:p>
            <a:endParaRPr lang="es-ES" dirty="0"/>
          </a:p>
        </p:txBody>
      </p:sp>
    </p:spTree>
    <p:extLst>
      <p:ext uri="{BB962C8B-B14F-4D97-AF65-F5344CB8AC3E}">
        <p14:creationId xmlns:p14="http://schemas.microsoft.com/office/powerpoint/2010/main" val="179563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457200" y="476250"/>
            <a:ext cx="8229600" cy="5649913"/>
          </a:xfrm>
        </p:spPr>
        <p:txBody>
          <a:bodyPr>
            <a:normAutofit/>
          </a:bodyPr>
          <a:lstStyle/>
          <a:p>
            <a:pPr marL="0" indent="0">
              <a:lnSpc>
                <a:spcPct val="90000"/>
              </a:lnSpc>
              <a:buNone/>
            </a:pPr>
            <a:endParaRPr lang="en-US" altLang="es-ES" dirty="0"/>
          </a:p>
          <a:p>
            <a:pPr>
              <a:lnSpc>
                <a:spcPct val="90000"/>
              </a:lnSpc>
            </a:pPr>
            <a:r>
              <a:rPr lang="en-US" altLang="es-ES" dirty="0"/>
              <a:t>“la </a:t>
            </a:r>
            <a:r>
              <a:rPr lang="en-US" altLang="es-ES" dirty="0" err="1"/>
              <a:t>degeneración</a:t>
            </a:r>
            <a:r>
              <a:rPr lang="en-US" altLang="es-ES" dirty="0"/>
              <a:t> de </a:t>
            </a:r>
            <a:r>
              <a:rPr lang="en-US" altLang="es-ES" dirty="0" err="1"/>
              <a:t>los</a:t>
            </a:r>
            <a:r>
              <a:rPr lang="en-US" altLang="es-ES" dirty="0"/>
              <a:t> </a:t>
            </a:r>
            <a:r>
              <a:rPr lang="en-US" altLang="es-ES" dirty="0" err="1"/>
              <a:t>valores</a:t>
            </a:r>
            <a:r>
              <a:rPr lang="en-US" altLang="es-ES" dirty="0"/>
              <a:t> </a:t>
            </a:r>
            <a:r>
              <a:rPr lang="en-US" altLang="es-ES" dirty="0" err="1"/>
              <a:t>espirituales</a:t>
            </a:r>
            <a:r>
              <a:rPr lang="en-US" altLang="es-ES" dirty="0"/>
              <a:t> </a:t>
            </a:r>
            <a:r>
              <a:rPr lang="en-US" altLang="es-ES" dirty="0" err="1"/>
              <a:t>esenciales</a:t>
            </a:r>
            <a:r>
              <a:rPr lang="en-US" altLang="es-ES" dirty="0"/>
              <a:t> a </a:t>
            </a:r>
            <a:r>
              <a:rPr lang="en-US" altLang="es-ES" dirty="0" err="1"/>
              <a:t>todo</a:t>
            </a:r>
            <a:r>
              <a:rPr lang="en-US" altLang="es-ES" dirty="0"/>
              <a:t> </a:t>
            </a:r>
            <a:r>
              <a:rPr lang="en-US" altLang="es-ES" dirty="0" err="1"/>
              <a:t>ser</a:t>
            </a:r>
            <a:r>
              <a:rPr lang="en-US" altLang="es-ES" dirty="0"/>
              <a:t> </a:t>
            </a:r>
            <a:r>
              <a:rPr lang="en-US" altLang="es-ES" dirty="0" err="1"/>
              <a:t>humano</a:t>
            </a:r>
            <a:r>
              <a:rPr lang="en-US" altLang="es-ES" dirty="0"/>
              <a:t>, </a:t>
            </a:r>
            <a:r>
              <a:rPr lang="en-US" altLang="es-ES" dirty="0" err="1"/>
              <a:t>producidos</a:t>
            </a:r>
            <a:r>
              <a:rPr lang="en-US" altLang="es-ES" dirty="0"/>
              <a:t> a </a:t>
            </a:r>
            <a:r>
              <a:rPr lang="en-US" altLang="es-ES" dirty="0" err="1"/>
              <a:t>raíz</a:t>
            </a:r>
            <a:r>
              <a:rPr lang="en-US" altLang="es-ES" dirty="0"/>
              <a:t> del </a:t>
            </a:r>
            <a:r>
              <a:rPr lang="en-US" altLang="es-ES" dirty="0" err="1"/>
              <a:t>consumo</a:t>
            </a:r>
            <a:r>
              <a:rPr lang="en-US" altLang="es-ES" dirty="0"/>
              <a:t> de </a:t>
            </a:r>
            <a:r>
              <a:rPr lang="en-US" altLang="es-ES" dirty="0" err="1"/>
              <a:t>estupefacientes</a:t>
            </a:r>
            <a:r>
              <a:rPr lang="en-US" altLang="es-ES" dirty="0"/>
              <a:t>, </a:t>
            </a:r>
            <a:r>
              <a:rPr lang="en-US" altLang="es-ES" dirty="0" err="1"/>
              <a:t>hacen</a:t>
            </a:r>
            <a:r>
              <a:rPr lang="en-US" altLang="es-ES" dirty="0"/>
              <a:t> que </a:t>
            </a:r>
            <a:r>
              <a:rPr lang="en-US" altLang="es-ES" dirty="0" err="1"/>
              <a:t>esta</a:t>
            </a:r>
            <a:r>
              <a:rPr lang="en-US" altLang="es-ES" dirty="0"/>
              <a:t> </a:t>
            </a:r>
            <a:r>
              <a:rPr lang="en-US" altLang="es-ES" dirty="0" err="1"/>
              <a:t>acción</a:t>
            </a:r>
            <a:r>
              <a:rPr lang="en-US" altLang="es-ES" dirty="0"/>
              <a:t> </a:t>
            </a:r>
            <a:r>
              <a:rPr lang="en-US" altLang="es-ES" dirty="0" err="1"/>
              <a:t>exceda</a:t>
            </a:r>
            <a:r>
              <a:rPr lang="en-US" altLang="es-ES" dirty="0"/>
              <a:t> el </a:t>
            </a:r>
            <a:r>
              <a:rPr lang="en-US" altLang="es-ES" dirty="0" err="1"/>
              <a:t>calificativo</a:t>
            </a:r>
            <a:r>
              <a:rPr lang="en-US" altLang="es-ES" dirty="0"/>
              <a:t> de un </a:t>
            </a:r>
            <a:r>
              <a:rPr lang="en-US" altLang="es-ES" dirty="0">
                <a:solidFill>
                  <a:srgbClr val="FF0000"/>
                </a:solidFill>
              </a:rPr>
              <a:t>simple </a:t>
            </a:r>
            <a:r>
              <a:rPr lang="en-US" altLang="es-ES" dirty="0" err="1">
                <a:solidFill>
                  <a:srgbClr val="FF0000"/>
                </a:solidFill>
              </a:rPr>
              <a:t>vicio</a:t>
            </a:r>
            <a:r>
              <a:rPr lang="en-US" altLang="es-ES" dirty="0">
                <a:solidFill>
                  <a:srgbClr val="FF0000"/>
                </a:solidFill>
              </a:rPr>
              <a:t> individual</a:t>
            </a:r>
            <a:r>
              <a:rPr lang="en-US" altLang="es-ES" dirty="0"/>
              <a:t>, </a:t>
            </a:r>
            <a:r>
              <a:rPr lang="en-US" altLang="es-ES" dirty="0" err="1"/>
              <a:t>pues</a:t>
            </a:r>
            <a:r>
              <a:rPr lang="en-US" altLang="es-ES" dirty="0"/>
              <a:t> </a:t>
            </a:r>
            <a:r>
              <a:rPr lang="en-US" altLang="es-ES" dirty="0" err="1"/>
              <a:t>perturba</a:t>
            </a:r>
            <a:r>
              <a:rPr lang="en-US" altLang="es-ES" dirty="0"/>
              <a:t> la </a:t>
            </a:r>
            <a:r>
              <a:rPr lang="en-US" altLang="es-ES" dirty="0" err="1"/>
              <a:t>ética</a:t>
            </a:r>
            <a:r>
              <a:rPr lang="en-US" altLang="es-ES" dirty="0"/>
              <a:t> </a:t>
            </a:r>
            <a:r>
              <a:rPr lang="en-US" altLang="es-ES" dirty="0" err="1"/>
              <a:t>colectiva</a:t>
            </a:r>
            <a:r>
              <a:rPr lang="en-US" altLang="es-ES" dirty="0"/>
              <a:t>, </a:t>
            </a:r>
            <a:r>
              <a:rPr lang="en-US" altLang="es-ES" dirty="0" err="1"/>
              <a:t>constituyendo</a:t>
            </a:r>
            <a:r>
              <a:rPr lang="en-US" altLang="es-ES" dirty="0"/>
              <a:t> un </a:t>
            </a:r>
            <a:r>
              <a:rPr lang="en-US" altLang="es-ES" dirty="0" err="1"/>
              <a:t>ejemplo</a:t>
            </a:r>
            <a:r>
              <a:rPr lang="en-US" altLang="es-ES" dirty="0"/>
              <a:t> de </a:t>
            </a:r>
            <a:r>
              <a:rPr lang="en-US" altLang="es-ES" dirty="0" err="1"/>
              <a:t>acciòn</a:t>
            </a:r>
            <a:r>
              <a:rPr lang="en-US" altLang="es-ES" dirty="0"/>
              <a:t> al Estado, </a:t>
            </a:r>
            <a:r>
              <a:rPr lang="en-US" altLang="es-ES" dirty="0" err="1"/>
              <a:t>quien</a:t>
            </a:r>
            <a:r>
              <a:rPr lang="en-US" altLang="es-ES" dirty="0"/>
              <a:t> </a:t>
            </a:r>
            <a:r>
              <a:rPr lang="en-US" altLang="es-ES" dirty="0" err="1"/>
              <a:t>debe</a:t>
            </a:r>
            <a:r>
              <a:rPr lang="en-US" altLang="es-ES" dirty="0"/>
              <a:t> </a:t>
            </a:r>
            <a:r>
              <a:rPr lang="en-US" altLang="es-ES" dirty="0" err="1"/>
              <a:t>tutelar</a:t>
            </a:r>
            <a:r>
              <a:rPr lang="en-US" altLang="es-ES" dirty="0"/>
              <a:t> la </a:t>
            </a:r>
            <a:r>
              <a:rPr lang="en-US" altLang="es-ES" dirty="0" err="1"/>
              <a:t>moralidad</a:t>
            </a:r>
            <a:r>
              <a:rPr lang="en-US" altLang="es-ES" dirty="0"/>
              <a:t> </a:t>
            </a:r>
            <a:r>
              <a:rPr lang="en-US" altLang="es-ES" dirty="0" err="1"/>
              <a:t>pública</a:t>
            </a:r>
            <a:r>
              <a:rPr lang="en-US" altLang="es-ES" dirty="0"/>
              <a:t>.</a:t>
            </a:r>
            <a:r>
              <a:rPr lang="es-ES" altLang="es-ES" dirty="0"/>
              <a:t> </a:t>
            </a:r>
          </a:p>
          <a:p>
            <a:r>
              <a:rPr lang="es-AR" dirty="0"/>
              <a:t>Corte Suprema de Justicia. Fallo del 28-3-76</a:t>
            </a:r>
          </a:p>
          <a:p>
            <a:r>
              <a:rPr lang="es-AR" i="1" dirty="0" err="1"/>
              <a:t>Colavini</a:t>
            </a:r>
            <a:r>
              <a:rPr lang="es-AR" i="1" dirty="0"/>
              <a:t> Ariel Omar</a:t>
            </a:r>
            <a:endParaRPr lang="es-ES" i="1" dirty="0"/>
          </a:p>
        </p:txBody>
      </p:sp>
    </p:spTree>
    <p:extLst>
      <p:ext uri="{BB962C8B-B14F-4D97-AF65-F5344CB8AC3E}">
        <p14:creationId xmlns:p14="http://schemas.microsoft.com/office/powerpoint/2010/main" val="85155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altLang="es-ES" dirty="0"/>
              <a:t>“</a:t>
            </a:r>
            <a:r>
              <a:rPr lang="es-ES_tradnl" altLang="es-ES" b="1" i="1" u="sng" dirty="0"/>
              <a:t>El Estado no debe imponer ideales de vida a los individuos, sino ofrecerles libertad para que ellos los elijan</a:t>
            </a:r>
            <a:r>
              <a:rPr lang="es-ES_tradnl" altLang="es-ES" dirty="0"/>
              <a:t>, y que es suficiente por sí misma para invalidar el art. 6 de la ley 20771, cuya inconstitucionalidad se declara, en cuanto incrimina la simple tenencia de estupefacientes para uso personal.”</a:t>
            </a:r>
          </a:p>
          <a:p>
            <a:r>
              <a:rPr lang="en-US" altLang="es-ES" dirty="0"/>
              <a:t>29/08/1986 </a:t>
            </a:r>
            <a:r>
              <a:rPr lang="en-US" altLang="es-ES" b="1" dirty="0" err="1"/>
              <a:t>Bazterrica</a:t>
            </a:r>
            <a:r>
              <a:rPr lang="en-US" altLang="es-ES" dirty="0"/>
              <a:t>, Gustavo M.</a:t>
            </a:r>
            <a:endParaRPr lang="es-ES" altLang="es-ES" dirty="0"/>
          </a:p>
          <a:p>
            <a:endParaRPr lang="es-ES_tradnl" altLang="es-ES" dirty="0"/>
          </a:p>
          <a:p>
            <a:endParaRPr lang="es-ES" dirty="0"/>
          </a:p>
        </p:txBody>
      </p:sp>
    </p:spTree>
    <p:extLst>
      <p:ext uri="{BB962C8B-B14F-4D97-AF65-F5344CB8AC3E}">
        <p14:creationId xmlns:p14="http://schemas.microsoft.com/office/powerpoint/2010/main" val="392392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836712"/>
            <a:ext cx="8229600" cy="5289451"/>
          </a:xfrm>
        </p:spPr>
        <p:txBody>
          <a:bodyPr>
            <a:normAutofit/>
          </a:bodyPr>
          <a:lstStyle/>
          <a:p>
            <a:pPr marL="0" indent="0">
              <a:buNone/>
            </a:pPr>
            <a:r>
              <a:rPr lang="es-AR" dirty="0"/>
              <a:t> “El consumo de estupefacientes se ha difundido por todas las naciones del orbe, especialmente entre los sectores jóvenes de la población y que mediante este proyecto se intentó impedir "la desmoralización y la destrucción de la juventud argentina, que constituye el futuro de nuestra patria" (Diario de Sesiones de la Cámara de Diputados, 19 de setiembre de 1974, </a:t>
            </a:r>
            <a:r>
              <a:rPr lang="es-AR" dirty="0" err="1"/>
              <a:t>ps</a:t>
            </a:r>
            <a:r>
              <a:rPr lang="es-AR" dirty="0"/>
              <a:t>. 2862/3).</a:t>
            </a:r>
            <a:endParaRPr lang="es-ES" dirty="0"/>
          </a:p>
        </p:txBody>
      </p:sp>
    </p:spTree>
    <p:extLst>
      <p:ext uri="{BB962C8B-B14F-4D97-AF65-F5344CB8AC3E}">
        <p14:creationId xmlns:p14="http://schemas.microsoft.com/office/powerpoint/2010/main" val="41047315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1161</Words>
  <Application>Microsoft Office PowerPoint</Application>
  <PresentationFormat>Presentación en pantalla (4:3)</PresentationFormat>
  <Paragraphs>56</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Arial</vt:lpstr>
      <vt:lpstr>Calibri</vt:lpstr>
      <vt:lpstr>Tema de Office</vt:lpstr>
      <vt:lpstr>Legislación uso de sustancias psicoactivas</vt:lpstr>
      <vt:lpstr>Eje temático</vt:lpstr>
      <vt:lpstr>antecedentes</vt:lpstr>
      <vt:lpstr>Presentación de PowerPoint</vt:lpstr>
      <vt:lpstr> CODIGO PENAL Ley N° 23.737 1989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Ley 26657</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Legislación uso de sustancias psicoactivas</dc:title>
  <dc:creator>csjn</dc:creator>
  <cp:lastModifiedBy>leo ghioldi</cp:lastModifiedBy>
  <cp:revision>11</cp:revision>
  <dcterms:created xsi:type="dcterms:W3CDTF">2016-07-29T20:11:27Z</dcterms:created>
  <dcterms:modified xsi:type="dcterms:W3CDTF">2016-11-12T13:54:21Z</dcterms:modified>
</cp:coreProperties>
</file>