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25199975" cy="43200638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60" y="3864"/>
      </p:cViewPr>
      <p:guideLst>
        <p:guide orient="horz" pos="13606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01920570372689"/>
          <c:y val="3.1424797218287969E-4"/>
          <c:w val="0.87698079429627307"/>
          <c:h val="0.8452887933718378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Formacion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2E-4B42-9964-4130A18D3A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52E-4B42-9964-4130A18D3A8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2"/>
                <c:pt idx="0">
                  <c:v>0.60870000000000002</c:v>
                </c:pt>
                <c:pt idx="1">
                  <c:v>0.39129999999999998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2E-4B42-9964-4130A18D3A8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cap="none" baseline="0" dirty="0"/>
              <a:t>Si un paciente internado a su cargo comete suicidio¿Tiene impliancias legales para usted?</a:t>
            </a:r>
          </a:p>
        </c:rich>
      </c:tx>
      <c:layout>
        <c:manualLayout>
          <c:xMode val="edge"/>
          <c:yMode val="edge"/>
          <c:x val="0.1200081939654116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685977408702971"/>
          <c:y val="0.25635775201453814"/>
          <c:w val="0.5889606673755805"/>
          <c:h val="0.5033707602469549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72-4C2E-8E94-6D9923C101F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72-4C2E-8E94-6D9923C101F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72-4C2E-8E94-6D9923C101F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72-4C2E-8E94-6D9923C101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No, es responsabilidad del equipo tratante</c:v>
                </c:pt>
                <c:pt idx="1">
                  <c:v>Si, por estar a mi cargo</c:v>
                </c:pt>
                <c:pt idx="2">
                  <c:v>No contesta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6.5000000000000002E-2</c:v>
                </c:pt>
                <c:pt idx="1">
                  <c:v>0.91300000000000003</c:v>
                </c:pt>
                <c:pt idx="2" formatCode="0%">
                  <c:v>2.1999999999999999E-2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2D-4747-B4C3-B09290756A1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5650222299346609"/>
          <c:y val="0.81308967321242875"/>
          <c:w val="0.50035085185749495"/>
          <c:h val="0.18595905490134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37119307433587"/>
          <c:y val="0"/>
          <c:w val="0.55562880692566408"/>
          <c:h val="0.94769768739166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37F1666-A888-4CA5-A660-4DBB41BA5B03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A1B-4F28-995A-2C7C9C9F8A4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7DFA07E-7534-4C3E-BFF1-CCA05F8F2BE8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1B-4F28-995A-2C7C9C9F8A4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301A268-007B-42EE-A22D-7EF5C65890E2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1B-4F28-995A-2C7C9C9F8A4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BE3479F-2867-4FAF-8827-94899DAF79EE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A1B-4F28-995A-2C7C9C9F8A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Salud Mental</c:v>
                </c:pt>
                <c:pt idx="1">
                  <c:v>Psiquiatria</c:v>
                </c:pt>
                <c:pt idx="2">
                  <c:v>IAR</c:v>
                </c:pt>
                <c:pt idx="3">
                  <c:v>Medicina Legal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23.1</c:v>
                </c:pt>
                <c:pt idx="1">
                  <c:v>44.2</c:v>
                </c:pt>
                <c:pt idx="2">
                  <c:v>25</c:v>
                </c:pt>
                <c:pt idx="3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1B-4F28-995A-2C7C9C9F8A4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Salud Mental</c:v>
                </c:pt>
                <c:pt idx="1">
                  <c:v>Psiquiatria</c:v>
                </c:pt>
                <c:pt idx="2">
                  <c:v>IAR</c:v>
                </c:pt>
                <c:pt idx="3">
                  <c:v>Medicina Legal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1B-4F28-995A-2C7C9C9F8A4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Salud Mental</c:v>
                </c:pt>
                <c:pt idx="1">
                  <c:v>Psiquiatria</c:v>
                </c:pt>
                <c:pt idx="2">
                  <c:v>IAR</c:v>
                </c:pt>
                <c:pt idx="3">
                  <c:v>Medicina Legal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1B-4F28-995A-2C7C9C9F8A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4944512"/>
        <c:axId val="74946048"/>
      </c:barChart>
      <c:catAx>
        <c:axId val="7494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4946048"/>
        <c:crosses val="autoZero"/>
        <c:auto val="1"/>
        <c:lblAlgn val="ctr"/>
        <c:lblOffset val="100"/>
        <c:noMultiLvlLbl val="0"/>
      </c:catAx>
      <c:valAx>
        <c:axId val="74946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94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978687160578766E-3"/>
          <c:y val="1.9753689912355155E-2"/>
          <c:w val="0.94245612074048246"/>
          <c:h val="0.8427596877417540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Formacion de posgrado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C0-4A91-B749-DEC070F85D9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C0-4A91-B749-DEC070F85D9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7A9-49B8-9C9C-A2E7BD77177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7A9-49B8-9C9C-A2E7BD771777}"/>
              </c:ext>
            </c:extLst>
          </c:dPt>
          <c:dLbls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0.34799999999999998</c:v>
                </c:pt>
                <c:pt idx="1">
                  <c:v>0.65200000000000002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C0-4A91-B749-DEC070F85D9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9039001902093"/>
          <c:y val="0.23595383539057829"/>
          <c:w val="0.49860640202935613"/>
          <c:h val="0.761872713941757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FAAA72A-1F6F-42E1-BCA4-29EAD47B86BD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D0-4A04-8B58-73EBEE6138F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31C93C8-9A10-4EC0-B491-DA8BA2EED16E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AD0-4A04-8B58-73EBEE6138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E0A739D-5B80-4594-9630-90C6C34B5DFD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D0-4A04-8B58-73EBEE613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Residencia</c:v>
                </c:pt>
                <c:pt idx="1">
                  <c:v>Carrera de especializacion</c:v>
                </c:pt>
                <c:pt idx="2">
                  <c:v>Cursos, jornadas, congresos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37.799999999999997</c:v>
                </c:pt>
                <c:pt idx="1">
                  <c:v>31.6</c:v>
                </c:pt>
                <c:pt idx="2">
                  <c:v>31.6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D0-4A04-8B58-73EBEE6138F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Residencia</c:v>
                </c:pt>
                <c:pt idx="1">
                  <c:v>Carrera de especializacion</c:v>
                </c:pt>
                <c:pt idx="2">
                  <c:v>Cursos, jornadas, congresos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D0-4A04-8B58-73EBEE6138F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Residencia</c:v>
                </c:pt>
                <c:pt idx="1">
                  <c:v>Carrera de especializacion</c:v>
                </c:pt>
                <c:pt idx="2">
                  <c:v>Cursos, jornadas, congresos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D0-4A04-8B58-73EBEE61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8213888"/>
        <c:axId val="78215424"/>
      </c:barChart>
      <c:catAx>
        <c:axId val="7821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8215424"/>
        <c:crosses val="autoZero"/>
        <c:auto val="1"/>
        <c:lblAlgn val="ctr"/>
        <c:lblOffset val="100"/>
        <c:noMultiLvlLbl val="0"/>
      </c:catAx>
      <c:valAx>
        <c:axId val="78215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21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3200" b="0" dirty="0"/>
              <a:t>¿Pregunta al paciente sobre su estado de ánimo?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30894257439391E-2"/>
          <c:y val="0.14542774657727611"/>
          <c:w val="0.95280036259592604"/>
          <c:h val="0.7661176283308054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al paciente sobre su estado de ánimo</c:v>
                </c:pt>
              </c:strCache>
            </c:strRef>
          </c:tx>
          <c:explosion val="38"/>
          <c:dPt>
            <c:idx val="0"/>
            <c:bubble3D val="0"/>
            <c:explosion val="25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26-47A3-8403-8BAC4DB7661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26-47A3-8403-8BAC4DB7661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5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5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526-47A3-8403-8BAC4DB7661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83-43DF-BEE2-31BCBFA4833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fld id="{C49458A5-25A9-4EA0-8745-FD250D4D26B6}" type="PERCENTAGE">
                      <a:rPr lang="en-US"/>
                      <a:pPr/>
                      <a:t>[PORCENTAJE]</a:t>
                    </a:fld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526-47A3-8403-8BAC4DB7661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fld id="{C379D126-55E2-46F2-B7CD-EFE1D05F0D95}" type="PERCENTAGE">
                      <a:rPr lang="en-US"/>
                      <a:pPr/>
                      <a:t>[PORCENTAJE]</a:t>
                    </a:fld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526-47A3-8403-8BAC4DB7661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fld id="{F8A0D788-8F44-4D09-A7EA-265DA0CAAD6F}" type="PERCENTAGE">
                      <a:rPr lang="en-US"/>
                      <a:pPr/>
                      <a:t>[PORCENTAJE]</a:t>
                    </a:fld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526-47A3-8403-8BAC4DB76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Solo cuando sospecho algun trastorno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 formatCode="0%">
                  <c:v>0.74</c:v>
                </c:pt>
                <c:pt idx="1">
                  <c:v>0.108</c:v>
                </c:pt>
                <c:pt idx="2">
                  <c:v>0.152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26-47A3-8403-8BAC4DB7661B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5.0000025339819648E-2"/>
          <c:y val="0.77806580645289403"/>
          <c:w val="0.89999994932036065"/>
          <c:h val="0.20932455004919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3200" b="0" dirty="0"/>
              <a:t>Como describiría  una idea suicida</a:t>
            </a:r>
          </a:p>
        </c:rich>
      </c:tx>
      <c:layout>
        <c:manualLayout>
          <c:xMode val="edge"/>
          <c:yMode val="edge"/>
          <c:x val="0.1638488009195628"/>
          <c:y val="2.0626824844636967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298848773154985E-2"/>
          <c:y val="0"/>
          <c:w val="0.9406584330753136"/>
          <c:h val="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explosion val="2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7B-4DFE-9ED5-268F4F54558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07B-4DFE-9ED5-268F4F5455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5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5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7B-4DFE-9ED5-268F4F54558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7B-4DFE-9ED5-268F4F54558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07B-4DFE-9ED5-268F4F54558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1AD58F7-12B9-4B04-AB3B-22162C077DDC}" type="VALUE">
                      <a:rPr lang="en-US" baseline="0" smtClean="0"/>
                      <a:pPr/>
                      <a:t>[VALOR]</a:t>
                    </a:fld>
                    <a:endParaRPr lang="es-A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07B-4DFE-9ED5-268F4F54558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B0525EB-B6EF-4F88-AE6B-73959BDB33C4}" type="VALUE">
                      <a:rPr lang="en-US" baseline="0" smtClean="0"/>
                      <a:pPr/>
                      <a:t>[VALOR]</a:t>
                    </a:fld>
                    <a:endParaRPr lang="es-A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07B-4DFE-9ED5-268F4F54558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046D07F-5E4F-431D-B271-37B015ACA69A}" type="VALUE">
                      <a:rPr lang="en-US" baseline="0" smtClean="0"/>
                      <a:pPr/>
                      <a:t>[VALOR]</a:t>
                    </a:fld>
                    <a:endParaRPr lang="es-A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07B-4DFE-9ED5-268F4F54558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269A667-6785-405C-940A-91EB0FB99D10}" type="VALUE">
                      <a:rPr lang="en-US" baseline="0" smtClean="0"/>
                      <a:pPr/>
                      <a:t>[VALOR]</a:t>
                    </a:fld>
                    <a:endParaRPr lang="es-A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07B-4DFE-9ED5-268F4F54558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1E9F81E-081F-46D4-A51F-6772E7E770C9}" type="VALUE">
                      <a:rPr lang="en-US" baseline="0" smtClean="0"/>
                      <a:pPr/>
                      <a:t>[VALOR]</a:t>
                    </a:fld>
                    <a:endParaRPr lang="es-A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07B-4DFE-9ED5-268F4F5455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Ganas de morir</c:v>
                </c:pt>
                <c:pt idx="1">
                  <c:v>Deseos de terminar con su vida</c:v>
                </c:pt>
                <c:pt idx="2">
                  <c:v>Perdida de proyectos e intereses</c:v>
                </c:pt>
                <c:pt idx="3">
                  <c:v>Todas son correctas</c:v>
                </c:pt>
                <c:pt idx="4">
                  <c:v>No responde</c:v>
                </c:pt>
              </c:strCache>
            </c:strRef>
          </c:cat>
          <c:val>
            <c:numRef>
              <c:f>Hoja1!$B$2:$B$6</c:f>
              <c:numCache>
                <c:formatCode>0.00%</c:formatCode>
                <c:ptCount val="5"/>
                <c:pt idx="0" formatCode="0%">
                  <c:v>0</c:v>
                </c:pt>
                <c:pt idx="1">
                  <c:v>0.19500000000000001</c:v>
                </c:pt>
                <c:pt idx="2">
                  <c:v>0.109</c:v>
                </c:pt>
                <c:pt idx="3">
                  <c:v>0.67400000000000004</c:v>
                </c:pt>
                <c:pt idx="4">
                  <c:v>2.1999999999999999E-2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7B-4DFE-9ED5-268F4F54558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07B-4DFE-9ED5-268F4F54558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07B-4DFE-9ED5-268F4F5455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5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5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A07B-4DFE-9ED5-268F4F54558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07B-4DFE-9ED5-268F4F54558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A07B-4DFE-9ED5-268F4F5455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Ganas de morir</c:v>
                </c:pt>
                <c:pt idx="1">
                  <c:v>Deseos de terminar con su vida</c:v>
                </c:pt>
                <c:pt idx="2">
                  <c:v>Perdida de proyectos e intereses</c:v>
                </c:pt>
                <c:pt idx="3">
                  <c:v>Todas son correctas</c:v>
                </c:pt>
                <c:pt idx="4">
                  <c:v>No responde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7B-4DFE-9ED5-268F4F54558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07B-4DFE-9ED5-268F4F54558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A07B-4DFE-9ED5-268F4F5455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5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5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07B-4DFE-9ED5-268F4F54558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A07B-4DFE-9ED5-268F4F54558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07B-4DFE-9ED5-268F4F5455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Ganas de morir</c:v>
                </c:pt>
                <c:pt idx="1">
                  <c:v>Deseos de terminar con su vida</c:v>
                </c:pt>
                <c:pt idx="2">
                  <c:v>Perdida de proyectos e intereses</c:v>
                </c:pt>
                <c:pt idx="3">
                  <c:v>Todas son correctas</c:v>
                </c:pt>
                <c:pt idx="4">
                  <c:v>No responde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7B-4DFE-9ED5-268F4F5455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045795251827396E-2"/>
          <c:y val="0.8262329684550882"/>
          <c:w val="0.88702987629716556"/>
          <c:h val="0.151502501872700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0" dirty="0"/>
              <a:t>Usted</a:t>
            </a:r>
            <a:r>
              <a:rPr lang="en-US" sz="3200" b="0" baseline="0" dirty="0"/>
              <a:t> cree que la ideación suicida es: </a:t>
            </a:r>
            <a:endParaRPr lang="en-US" sz="32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11174988857975"/>
          <c:y val="0.20182060253060927"/>
          <c:w val="0.72997134280580422"/>
          <c:h val="0.594858770294614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9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6E-4325-8DA8-53AE9762193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6E-4325-8DA8-53AE9762193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5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5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6E-4325-8DA8-53AE97621936}"/>
              </c:ext>
            </c:extLst>
          </c:dPt>
          <c:dPt>
            <c:idx val="3"/>
            <c:bubble3D val="0"/>
            <c:explosion val="18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lumMod val="60000"/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20D-4636-A60F-CBDEF30BC8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Una decision personal</c:v>
                </c:pt>
                <c:pt idx="1">
                  <c:v>Producto de un trastorno psiquiatrico</c:v>
                </c:pt>
                <c:pt idx="2">
                  <c:v>Otras causas</c:v>
                </c:pt>
                <c:pt idx="3">
                  <c:v>No responde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0.152</c:v>
                </c:pt>
                <c:pt idx="1">
                  <c:v>0.65200000000000002</c:v>
                </c:pt>
                <c:pt idx="2">
                  <c:v>0.152</c:v>
                </c:pt>
                <c:pt idx="3">
                  <c:v>4.3999999999999997E-2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0D-4636-A60F-CBDEF30BC81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800" b="0" dirty="0"/>
              <a:t>¿Q</a:t>
            </a:r>
            <a:r>
              <a:rPr lang="es-AR" sz="2800" b="0" cap="none" baseline="0" dirty="0"/>
              <a:t>ue conducta toma ante un paciente con ideación suicida?</a:t>
            </a:r>
            <a:endParaRPr lang="es-AR" sz="2800" b="0" dirty="0"/>
          </a:p>
        </c:rich>
      </c:tx>
      <c:layout>
        <c:manualLayout>
          <c:xMode val="edge"/>
          <c:yMode val="edge"/>
          <c:x val="0.1711303902352513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495752070078063"/>
          <c:y val="0.21478582616563094"/>
          <c:w val="0.58070993034011309"/>
          <c:h val="0.586410017731735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23-4E7E-A17E-7690AACE2B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23-4E7E-A17E-7690AACE2B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AC-42DF-9166-581BED8719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23-4E7E-A17E-7690AACE2BB7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AC-42DF-9166-581BED8719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Recomienda que consulte con Salud Mental</c:v>
                </c:pt>
                <c:pt idx="1">
                  <c:v>Evaluacion urgente con Salud Mental</c:v>
                </c:pt>
                <c:pt idx="2">
                  <c:v>Nada, no corresponde a mi especialidad</c:v>
                </c:pt>
                <c:pt idx="3">
                  <c:v>No contesta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 formatCode="0.00%">
                  <c:v>0.109</c:v>
                </c:pt>
                <c:pt idx="1">
                  <c:v>0.87</c:v>
                </c:pt>
                <c:pt idx="2">
                  <c:v>0</c:v>
                </c:pt>
                <c:pt idx="3" formatCode="0.00%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AC-42DF-9166-581BED87190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779156548263744"/>
          <c:y val="0.75576881726665357"/>
          <c:w val="0.58910410634763655"/>
          <c:h val="0.24423118273334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2800" b="0" noProof="0" dirty="0"/>
              <a:t>Respecto</a:t>
            </a:r>
            <a:r>
              <a:rPr lang="en-US" sz="2800" b="0" baseline="0" dirty="0"/>
              <a:t> al abordaje de un </a:t>
            </a:r>
            <a:r>
              <a:rPr lang="es-AR" sz="2800" b="0" baseline="0" noProof="0" dirty="0"/>
              <a:t>paciente</a:t>
            </a:r>
            <a:r>
              <a:rPr lang="en-US" sz="2800" b="0" baseline="0" dirty="0"/>
              <a:t> con </a:t>
            </a:r>
            <a:r>
              <a:rPr lang="es-AR" sz="2800" b="0" baseline="0" noProof="0" dirty="0"/>
              <a:t>ideación</a:t>
            </a:r>
            <a:r>
              <a:rPr lang="en-US" sz="2800" b="0" baseline="0" dirty="0"/>
              <a:t> suicida con riesgo </a:t>
            </a:r>
            <a:r>
              <a:rPr lang="es-AR" sz="2800" b="0" baseline="0" noProof="0" dirty="0"/>
              <a:t>inminente</a:t>
            </a:r>
            <a:endParaRPr lang="es-AR" sz="2800" b="0" noProof="0" dirty="0"/>
          </a:p>
        </c:rich>
      </c:tx>
      <c:layout>
        <c:manualLayout>
          <c:xMode val="edge"/>
          <c:yMode val="edge"/>
          <c:x val="9.4316886245449108E-2"/>
          <c:y val="7.8951898631849271E-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175513879939758"/>
          <c:y val="0.26191952340830077"/>
          <c:w val="0.48567753471993103"/>
          <c:h val="0.4840779461076505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DA-490B-9611-EBCD4FEDD7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DA-490B-9611-EBCD4FEDD7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DA-490B-9611-EBCD4FEDD7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DA-490B-9611-EBCD4FEDD7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Ambulatorio con plan farmacologica</c:v>
                </c:pt>
                <c:pt idx="1">
                  <c:v>internacion psiquiatrica</c:v>
                </c:pt>
                <c:pt idx="2">
                  <c:v>Es importante respetar la voluntad del paciente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 formatCode="0%">
                  <c:v>0</c:v>
                </c:pt>
                <c:pt idx="1">
                  <c:v>0.95599999999999996</c:v>
                </c:pt>
                <c:pt idx="2">
                  <c:v>4.3999999999999997E-2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7C-4675-8164-0FE373498B4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101566326349375"/>
          <c:y val="0.82424172575647892"/>
          <c:w val="0.63796853632019257"/>
          <c:h val="0.17575827424352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1.71533E-7</cdr:y>
    </cdr:from>
    <cdr:to>
      <cdr:x>1</cdr:x>
      <cdr:y>0.18387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xmlns="" id="{615181A6-5B20-4521-A518-BFE01F2F94C4}"/>
            </a:ext>
          </a:extLst>
        </cdr:cNvPr>
        <cdr:cNvSpPr txBox="1"/>
      </cdr:nvSpPr>
      <cdr:spPr>
        <a:xfrm xmlns:a="http://schemas.openxmlformats.org/drawingml/2006/main">
          <a:off x="0" y="1"/>
          <a:ext cx="5246254" cy="1071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AR" sz="3200" b="1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750" y="7070108"/>
            <a:ext cx="21422481" cy="15040222"/>
          </a:xfrm>
        </p:spPr>
        <p:txBody>
          <a:bodyPr anchor="b">
            <a:normAutofit/>
          </a:bodyPr>
          <a:lstStyle>
            <a:lvl1pPr algn="ctr"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750" y="22690338"/>
            <a:ext cx="214224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21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73" y="27020074"/>
            <a:ext cx="21428999" cy="5161368"/>
          </a:xfrm>
        </p:spPr>
        <p:txBody>
          <a:bodyPr anchor="b">
            <a:normAutofit/>
          </a:bodyPr>
          <a:lstStyle>
            <a:lvl1pPr>
              <a:defRPr sz="771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8773" y="3913900"/>
            <a:ext cx="21428999" cy="21289984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49" y="32181439"/>
            <a:ext cx="21425763" cy="4299100"/>
          </a:xfrm>
        </p:spPr>
        <p:txBody>
          <a:bodyPr>
            <a:normAutofit/>
          </a:bodyPr>
          <a:lstStyle>
            <a:lvl1pPr marL="0" indent="0" algn="ctr">
              <a:buNone/>
              <a:defRPr sz="4961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02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47" y="3840066"/>
            <a:ext cx="21400472" cy="21574234"/>
          </a:xfrm>
        </p:spPr>
        <p:txBody>
          <a:bodyPr anchor="ctr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51" y="26487446"/>
            <a:ext cx="21400470" cy="10029666"/>
          </a:xfrm>
        </p:spPr>
        <p:txBody>
          <a:bodyPr anchor="ctr"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010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215" y="3840057"/>
            <a:ext cx="19228110" cy="18853217"/>
          </a:xfrm>
        </p:spPr>
        <p:txBody>
          <a:bodyPr anchor="ctr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556449" y="22740695"/>
            <a:ext cx="18090363" cy="2688619"/>
          </a:xfrm>
        </p:spPr>
        <p:txBody>
          <a:bodyPr anchor="t">
            <a:normAutofit/>
          </a:bodyPr>
          <a:lstStyle>
            <a:lvl1pPr marL="0" indent="0" algn="r">
              <a:buNone/>
              <a:defRPr sz="3858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44" y="26487453"/>
            <a:ext cx="21400472" cy="99930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1392406" y="4042573"/>
            <a:ext cx="1259999" cy="3683683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204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00390" y="19360135"/>
            <a:ext cx="1259999" cy="3683683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204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8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73" y="13398267"/>
            <a:ext cx="21403705" cy="15822816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47" y="29295274"/>
            <a:ext cx="21400472" cy="7185265"/>
          </a:xfrm>
        </p:spPr>
        <p:txBody>
          <a:bodyPr anchor="t"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04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88744" y="3840066"/>
            <a:ext cx="21400472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888748" y="13154969"/>
            <a:ext cx="6818702" cy="5186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888748" y="18341210"/>
            <a:ext cx="6818702" cy="18139329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87239" y="13154966"/>
            <a:ext cx="6817880" cy="518624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187240" y="18341210"/>
            <a:ext cx="6820490" cy="18139329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480227" y="13154966"/>
            <a:ext cx="6802692" cy="518624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6486527" y="18341210"/>
            <a:ext cx="6802692" cy="18139329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904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88747" y="3840066"/>
            <a:ext cx="21400472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888750" y="25128856"/>
            <a:ext cx="6818699" cy="36300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5512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257126" y="13179628"/>
            <a:ext cx="6076870" cy="9600142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888750" y="28758907"/>
            <a:ext cx="6818699" cy="7721638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82741" y="25128856"/>
            <a:ext cx="6818757" cy="36300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5512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443782" y="13179628"/>
            <a:ext cx="6057182" cy="9600142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9179942" y="28758901"/>
            <a:ext cx="6821554" cy="7721638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480485" y="25128856"/>
            <a:ext cx="6799983" cy="36300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5512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6851253" y="13179628"/>
            <a:ext cx="6060464" cy="9600142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6480224" y="28758913"/>
            <a:ext cx="6808992" cy="7721626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9751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2345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3840060"/>
            <a:ext cx="5255487" cy="3264048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8749" y="3840060"/>
            <a:ext cx="15829985" cy="3264048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624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833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758" y="4140077"/>
            <a:ext cx="20118460" cy="17970262"/>
          </a:xfrm>
        </p:spPr>
        <p:txBody>
          <a:bodyPr anchor="b">
            <a:normAutofit/>
          </a:bodyPr>
          <a:lstStyle>
            <a:lvl1pPr>
              <a:defRPr sz="937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758" y="22690348"/>
            <a:ext cx="20118460" cy="9450136"/>
          </a:xfrm>
        </p:spPr>
        <p:txBody>
          <a:bodyPr/>
          <a:lstStyle>
            <a:lvl1pPr marL="0" indent="0" algn="ctr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155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51" y="3840066"/>
            <a:ext cx="21400470" cy="83549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8748" y="13154969"/>
            <a:ext cx="10553738" cy="233255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973" y="13154969"/>
            <a:ext cx="10529246" cy="233255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15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51" y="3840066"/>
            <a:ext cx="21400470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2828" y="13154966"/>
            <a:ext cx="9922148" cy="519007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8747" y="18345040"/>
            <a:ext cx="10556227" cy="181354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91567" y="13154966"/>
            <a:ext cx="9897651" cy="519007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18345040"/>
            <a:ext cx="10531732" cy="181354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24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412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335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843" y="3840057"/>
            <a:ext cx="8127648" cy="14880220"/>
          </a:xfrm>
        </p:spPr>
        <p:txBody>
          <a:bodyPr anchor="b">
            <a:normAutofit/>
          </a:bodyPr>
          <a:lstStyle>
            <a:lvl1pPr>
              <a:defRPr sz="771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5989" y="3840057"/>
            <a:ext cx="12793229" cy="32640482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5843" y="18720286"/>
            <a:ext cx="8127648" cy="17760256"/>
          </a:xfrm>
        </p:spPr>
        <p:txBody>
          <a:bodyPr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2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845" y="3840057"/>
            <a:ext cx="11485509" cy="14880220"/>
          </a:xfrm>
        </p:spPr>
        <p:txBody>
          <a:bodyPr anchor="b">
            <a:normAutofit/>
          </a:bodyPr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468302" y="4780423"/>
            <a:ext cx="8176593" cy="3075974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47" y="18720277"/>
            <a:ext cx="11495537" cy="17760262"/>
          </a:xfrm>
        </p:spPr>
        <p:txBody>
          <a:bodyPr>
            <a:normAutofit/>
          </a:bodyPr>
          <a:lstStyle>
            <a:lvl1pPr marL="0" indent="0" algn="ctr">
              <a:buNone/>
              <a:defRPr sz="4961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697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8751" y="3840066"/>
            <a:ext cx="21400470" cy="8354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8747" y="13203748"/>
            <a:ext cx="21400472" cy="2327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71388" y="37060557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B0E2-5901-4AD5-B9C0-F56C58BEB550}" type="datetimeFigureOut">
              <a:rPr lang="es-ES" smtClean="0"/>
              <a:pPr/>
              <a:t>05/11/2017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8748" y="37060557"/>
            <a:ext cx="1379232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31698" y="37060557"/>
            <a:ext cx="155752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4A53-2221-434C-A5B4-239F08C6E885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258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2519995" rtl="0" eaLnBrk="1" latinLnBrk="0" hangingPunct="1">
        <a:lnSpc>
          <a:spcPct val="90000"/>
        </a:lnSpc>
        <a:spcBef>
          <a:spcPct val="0"/>
        </a:spcBef>
        <a:buNone/>
        <a:defRPr sz="937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120000"/>
        </a:lnSpc>
        <a:spcBef>
          <a:spcPts val="2756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120000"/>
        </a:lnSpc>
        <a:spcBef>
          <a:spcPts val="1378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hyperlink" Target="http://www.msal.gob.ar/saludmental/images/stories/info-equipos/pdf/2015-01-13_informe-tecnico-preliminar-mortalidad-por-suicidio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8FE3C8-F08C-4558-81D2-7EA994DE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751" y="1"/>
            <a:ext cx="21400470" cy="3790846"/>
          </a:xfrm>
        </p:spPr>
        <p:txBody>
          <a:bodyPr>
            <a:noAutofit/>
          </a:bodyPr>
          <a:lstStyle/>
          <a:p>
            <a:r>
              <a:rPr lang="es-ES" sz="7200" dirty="0">
                <a:latin typeface="+mn-lt"/>
              </a:rPr>
              <a:t>LA formación médica en relación al acto suicida</a:t>
            </a:r>
            <a:r>
              <a:rPr lang="es-ES" sz="3600" dirty="0">
                <a:latin typeface="+mn-lt"/>
              </a:rPr>
              <a:t/>
            </a:r>
            <a:br>
              <a:rPr lang="es-ES" sz="3600" dirty="0">
                <a:latin typeface="+mn-lt"/>
              </a:rPr>
            </a:br>
            <a:r>
              <a:rPr lang="es-ES" sz="3600" dirty="0">
                <a:latin typeface="+mn-lt"/>
              </a:rPr>
              <a:t>Dra. CYNTHIA DUNOVITS. LIC. FLORENCIA SANCHEZ. LIC PAULA BENEDETTI. UDH Hospital Juan. A. Fernández. Departamento de Psiquiatría y Salud Mental. Facultad de Medicina. UBA.</a:t>
            </a:r>
            <a:br>
              <a:rPr lang="es-ES" sz="3600" dirty="0">
                <a:latin typeface="+mn-lt"/>
              </a:rPr>
            </a:br>
            <a:endParaRPr lang="es-AR" sz="36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25E61CA-4F97-4D14-B3D8-BC4D659A6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750" y="3320717"/>
            <a:ext cx="21291977" cy="68749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6000" b="1" dirty="0"/>
              <a:t>Introducción</a:t>
            </a:r>
          </a:p>
          <a:p>
            <a:pPr marL="0" indent="0" algn="just">
              <a:buNone/>
            </a:pPr>
            <a:r>
              <a:rPr lang="es-ES" sz="3200" dirty="0"/>
              <a:t>El suicidio es definido por la Organización Mundial de la Salud (OMS) como “el acto de matarse deliberadamente”. Debido a que es un problema grave de Salud Pública, requiere una formación responsable e integral por parte de los médicos, que garanticen la adecuada asistencia en cuanto a su prevención, evaluación e intervención. Según la OMS entre el 40 y el 60 % de las personas que cometen suicidio han consultado a un profesional de la salud en el mes previo. De estos, son muchos más los que han visto a un médico general que a un psiquiatra.  El objetivo del presente trabajo es evaluar la formación de los profesionales médicos en la valoración, identificación y manejo del riesgo suicida. Para ello se realizó un cuestionario multiple choice a 46 profesionales médicos de distintas especialidades e instituciones entre Julio y Octubre del 2017 a fin de conocer el nivel de información que habían recibido. Se evaluaron y volcaron dichos datos en gráficos.  Los resultados permiten conocer las fortalezas y debilidades de la formación de los profesionales de la Salud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5381CAAD-4D34-45A7-B27A-3AE98435E3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869216"/>
              </p:ext>
            </p:extLst>
          </p:nvPr>
        </p:nvGraphicFramePr>
        <p:xfrm>
          <a:off x="1166969" y="13038355"/>
          <a:ext cx="5246254" cy="534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73D6B9C3-A991-4312-93EE-8B7CAA511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509036"/>
              </p:ext>
            </p:extLst>
          </p:nvPr>
        </p:nvGraphicFramePr>
        <p:xfrm>
          <a:off x="7339179" y="13038355"/>
          <a:ext cx="5249807" cy="534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DAE3226B-9865-4C00-9DF2-D2FF2C9837EA}"/>
              </a:ext>
            </a:extLst>
          </p:cNvPr>
          <p:cNvSpPr txBox="1"/>
          <p:nvPr/>
        </p:nvSpPr>
        <p:spPr>
          <a:xfrm>
            <a:off x="3231747" y="10426292"/>
            <a:ext cx="18155204" cy="108690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AR" dirty="0"/>
              <a:t>FORMACIÓN EN RELACIÓN AL ACTO SUICIDA</a:t>
            </a:r>
          </a:p>
        </p:txBody>
      </p:sp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xmlns="" id="{5766B5E5-8158-48CB-BB4B-7369D4BE3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016949"/>
              </p:ext>
            </p:extLst>
          </p:nvPr>
        </p:nvGraphicFramePr>
        <p:xfrm>
          <a:off x="13078348" y="12924151"/>
          <a:ext cx="5081444" cy="534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xmlns="" id="{95BE1A60-344F-4524-BD23-B3B5B83279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348653"/>
              </p:ext>
            </p:extLst>
          </p:nvPr>
        </p:nvGraphicFramePr>
        <p:xfrm>
          <a:off x="18673217" y="12924151"/>
          <a:ext cx="4986019" cy="444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BFAFB8F8-56F9-45DC-A83F-0F8CDD09B0C3}"/>
              </a:ext>
            </a:extLst>
          </p:cNvPr>
          <p:cNvSpPr txBox="1"/>
          <p:nvPr/>
        </p:nvSpPr>
        <p:spPr>
          <a:xfrm>
            <a:off x="8904437" y="18746890"/>
            <a:ext cx="5391219" cy="1086901"/>
          </a:xfrm>
          <a:prstGeom prst="rect">
            <a:avLst/>
          </a:prstGeom>
          <a:noFill/>
          <a:ln w="762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/>
              <a:t>SEMIOLOGÍA</a:t>
            </a:r>
          </a:p>
        </p:txBody>
      </p:sp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xmlns="" id="{B7214A03-6179-4BBB-BDA2-307AAF9C0B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153503"/>
              </p:ext>
            </p:extLst>
          </p:nvPr>
        </p:nvGraphicFramePr>
        <p:xfrm>
          <a:off x="1419642" y="20223631"/>
          <a:ext cx="5919537" cy="604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xmlns="" id="{17C63B99-A10F-44C1-8C7B-1718FD10A7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165880"/>
              </p:ext>
            </p:extLst>
          </p:nvPr>
        </p:nvGraphicFramePr>
        <p:xfrm>
          <a:off x="8904437" y="20223631"/>
          <a:ext cx="5582653" cy="580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1" name="Gráfico 40">
            <a:extLst>
              <a:ext uri="{FF2B5EF4-FFF2-40B4-BE49-F238E27FC236}">
                <a16:creationId xmlns:a16="http://schemas.microsoft.com/office/drawing/2014/main" xmlns="" id="{4C8169E6-0D1B-46F4-A466-C40BAB2AF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3274033"/>
              </p:ext>
            </p:extLst>
          </p:nvPr>
        </p:nvGraphicFramePr>
        <p:xfrm>
          <a:off x="15890760" y="20223631"/>
          <a:ext cx="7289967" cy="580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" name="CuadroTexto 41">
            <a:extLst>
              <a:ext uri="{FF2B5EF4-FFF2-40B4-BE49-F238E27FC236}">
                <a16:creationId xmlns:a16="http://schemas.microsoft.com/office/drawing/2014/main" xmlns="" id="{AB59719F-C662-4EFD-919C-FB2EB3F43645}"/>
              </a:ext>
            </a:extLst>
          </p:cNvPr>
          <p:cNvSpPr txBox="1"/>
          <p:nvPr/>
        </p:nvSpPr>
        <p:spPr>
          <a:xfrm>
            <a:off x="5744696" y="26418724"/>
            <a:ext cx="3868367" cy="1086901"/>
          </a:xfrm>
          <a:prstGeom prst="rect">
            <a:avLst/>
          </a:prstGeom>
          <a:noFill/>
          <a:ln w="762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/>
              <a:t>Conducta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63CE9018-A14A-45B1-92FC-0D8010AF1311}"/>
              </a:ext>
            </a:extLst>
          </p:cNvPr>
          <p:cNvSpPr txBox="1"/>
          <p:nvPr/>
        </p:nvSpPr>
        <p:spPr>
          <a:xfrm>
            <a:off x="16109049" y="26418723"/>
            <a:ext cx="7964296" cy="1086901"/>
          </a:xfrm>
          <a:prstGeom prst="rect">
            <a:avLst/>
          </a:prstGeom>
          <a:noFill/>
          <a:ln w="762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/>
              <a:t>Implicancias legales</a:t>
            </a:r>
          </a:p>
        </p:txBody>
      </p:sp>
      <p:graphicFrame>
        <p:nvGraphicFramePr>
          <p:cNvPr id="47" name="Gráfico 46">
            <a:extLst>
              <a:ext uri="{FF2B5EF4-FFF2-40B4-BE49-F238E27FC236}">
                <a16:creationId xmlns:a16="http://schemas.microsoft.com/office/drawing/2014/main" xmlns="" id="{1D3F56CE-88E7-40AD-809B-B1773E93DC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8298422"/>
              </p:ext>
            </p:extLst>
          </p:nvPr>
        </p:nvGraphicFramePr>
        <p:xfrm>
          <a:off x="1694178" y="27688121"/>
          <a:ext cx="5957906" cy="750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0" name="Gráfico 49">
            <a:extLst>
              <a:ext uri="{FF2B5EF4-FFF2-40B4-BE49-F238E27FC236}">
                <a16:creationId xmlns:a16="http://schemas.microsoft.com/office/drawing/2014/main" xmlns="" id="{85C59218-FD86-40A4-9E7C-9319B51EE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289430"/>
              </p:ext>
            </p:extLst>
          </p:nvPr>
        </p:nvGraphicFramePr>
        <p:xfrm>
          <a:off x="7652084" y="27688121"/>
          <a:ext cx="7531769" cy="755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4" name="Gráfico 53">
            <a:extLst>
              <a:ext uri="{FF2B5EF4-FFF2-40B4-BE49-F238E27FC236}">
                <a16:creationId xmlns:a16="http://schemas.microsoft.com/office/drawing/2014/main" xmlns="" id="{59649FA4-645A-4A5A-8585-FEC9B3B8D9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896093"/>
              </p:ext>
            </p:extLst>
          </p:nvPr>
        </p:nvGraphicFramePr>
        <p:xfrm>
          <a:off x="17001667" y="27688121"/>
          <a:ext cx="6179060" cy="76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20B1A6F-F6FE-4CC1-A72A-6231D917E1D0}"/>
              </a:ext>
            </a:extLst>
          </p:cNvPr>
          <p:cNvSpPr txBox="1"/>
          <p:nvPr/>
        </p:nvSpPr>
        <p:spPr>
          <a:xfrm>
            <a:off x="4836692" y="11879626"/>
            <a:ext cx="568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/>
              <a:t>FORMACIÓN DE PREGRADO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4F2CB43-C29C-44F9-A7AA-516094562E7F}"/>
              </a:ext>
            </a:extLst>
          </p:cNvPr>
          <p:cNvSpPr txBox="1"/>
          <p:nvPr/>
        </p:nvSpPr>
        <p:spPr>
          <a:xfrm>
            <a:off x="15222626" y="11967022"/>
            <a:ext cx="5726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/>
              <a:t>FORMACIÓN DE POSGRADO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FE5C3F6-F988-406F-AFBD-00CC9F36FF08}"/>
              </a:ext>
            </a:extLst>
          </p:cNvPr>
          <p:cNvSpPr txBox="1"/>
          <p:nvPr/>
        </p:nvSpPr>
        <p:spPr>
          <a:xfrm>
            <a:off x="571268" y="35450033"/>
            <a:ext cx="2347616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dirty="0"/>
              <a:t>Conclusiones</a:t>
            </a:r>
          </a:p>
          <a:p>
            <a:r>
              <a:rPr lang="es-ES" sz="3200" dirty="0"/>
              <a:t>Los resultados obtenidos evidencian una discordancia entre la escasa formación recibida por los profesionales y la correcta conducta, abordaje y adecuado conocimiento acerca de las implicancias legales relacionadas con el suicidio.</a:t>
            </a:r>
          </a:p>
          <a:p>
            <a:r>
              <a:rPr lang="es-ES" sz="3200" dirty="0"/>
              <a:t>En lo que respecta a la comprensión semiológica del paciente suicida se demuestra una mayor dispersión en los resultados si bien predominan las respuestas correctas.</a:t>
            </a:r>
          </a:p>
          <a:p>
            <a:r>
              <a:rPr lang="es-ES" sz="3200" dirty="0"/>
              <a:t>Resulta esencial continuar, reforzar y profundizar la enseñanza sobre esta temática a fin de capacitar a los profesionales en un aprendizaje formal en la precoz detección, manejo y abordaje del paciente suicida. </a:t>
            </a:r>
          </a:p>
          <a:p>
            <a:r>
              <a:rPr lang="es-AR" sz="6000" dirty="0"/>
              <a:t>Bibliografía</a:t>
            </a:r>
          </a:p>
          <a:p>
            <a:r>
              <a:rPr lang="en-US" sz="2800" dirty="0"/>
              <a:t>OMS Preventing suicide: a global imperative. ISBN 978 92 4 156477 9 (NLM classification: HV 6545) © World Health Organization 2014</a:t>
            </a:r>
          </a:p>
          <a:p>
            <a:r>
              <a:rPr lang="es-AR" sz="2800" dirty="0"/>
              <a:t>Peña, D. Romo, J. Introducción a la Estadística para las Ciencias Sociales. Ed. Mc Graw Hill. Madrid, España; 1997.</a:t>
            </a:r>
          </a:p>
          <a:p>
            <a:r>
              <a:rPr lang="es-AR" sz="2800" dirty="0"/>
              <a:t>Durkheim, E. El suicidio. Ediciones Libertador. Argentina; 2009.</a:t>
            </a:r>
            <a:br>
              <a:rPr lang="es-AR" sz="2800" dirty="0"/>
            </a:br>
            <a:r>
              <a:rPr lang="es-AR" sz="2800" dirty="0"/>
              <a:t> </a:t>
            </a:r>
            <a:r>
              <a:rPr lang="es-AR" sz="2800" dirty="0">
                <a:hlinkClick r:id="rId12"/>
              </a:rPr>
              <a:t>http://www.msal.gob.ar/saludmental/images/stories/info-equipos/pdf/2015-01-13_informe-tecnico-preliminar-mortalidad-por-suicidio.pdf</a:t>
            </a:r>
            <a:endParaRPr lang="es-AR" sz="2800" dirty="0"/>
          </a:p>
          <a:p>
            <a:r>
              <a:rPr lang="es-AR" sz="2800" dirty="0"/>
              <a:t>Stagnaro, J. C. Clínica, prevención y tratamiento del proceso suicida. En Suarez Richards, M.  Introducción a la Psiquiatría 4 Ed. Bs. As. Polemos, 2012 </a:t>
            </a:r>
          </a:p>
        </p:txBody>
      </p:sp>
    </p:spTree>
    <p:extLst>
      <p:ext uri="{BB962C8B-B14F-4D97-AF65-F5344CB8AC3E}">
        <p14:creationId xmlns:p14="http://schemas.microsoft.com/office/powerpoint/2010/main" val="1848099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14084</TotalTime>
  <Words>471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Damask</vt:lpstr>
      <vt:lpstr>LA formación médica en relación al acto suicida Dra. CYNTHIA DUNOVITS. LIC. FLORENCIA SANCHEZ. LIC PAULA BENEDETTI. UDH Hospital Juan. A. Fernández. Departamento de Psiquiatría y Salud Mental. Facultad de Medicina. UBA.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Encefalitis autoinmune en  Psiquiatría de Enlace. Dra. Agostina Oddino. Dra Cynthia Dunovits</dc:title>
  <dc:creator>Cynthia Dunovits</dc:creator>
  <cp:lastModifiedBy>User</cp:lastModifiedBy>
  <cp:revision>128</cp:revision>
  <dcterms:created xsi:type="dcterms:W3CDTF">2017-08-05T19:09:10Z</dcterms:created>
  <dcterms:modified xsi:type="dcterms:W3CDTF">2017-11-05T22:36:18Z</dcterms:modified>
</cp:coreProperties>
</file>